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349" r:id="rId2"/>
    <p:sldId id="257" r:id="rId3"/>
    <p:sldId id="302" r:id="rId4"/>
    <p:sldId id="364" r:id="rId5"/>
    <p:sldId id="259" r:id="rId6"/>
    <p:sldId id="261" r:id="rId7"/>
    <p:sldId id="269" r:id="rId8"/>
    <p:sldId id="306" r:id="rId9"/>
    <p:sldId id="307" r:id="rId10"/>
    <p:sldId id="314" r:id="rId11"/>
    <p:sldId id="370" r:id="rId12"/>
    <p:sldId id="374" r:id="rId13"/>
    <p:sldId id="309" r:id="rId14"/>
    <p:sldId id="385" r:id="rId15"/>
    <p:sldId id="310" r:id="rId16"/>
    <p:sldId id="311" r:id="rId17"/>
    <p:sldId id="344" r:id="rId18"/>
    <p:sldId id="384" r:id="rId19"/>
    <p:sldId id="378" r:id="rId20"/>
    <p:sldId id="315" r:id="rId21"/>
    <p:sldId id="317" r:id="rId22"/>
    <p:sldId id="318" r:id="rId23"/>
    <p:sldId id="319" r:id="rId24"/>
    <p:sldId id="343" r:id="rId25"/>
    <p:sldId id="320" r:id="rId26"/>
    <p:sldId id="382" r:id="rId27"/>
    <p:sldId id="368" r:id="rId28"/>
    <p:sldId id="288" r:id="rId29"/>
    <p:sldId id="290" r:id="rId30"/>
    <p:sldId id="337" r:id="rId31"/>
    <p:sldId id="383" r:id="rId32"/>
    <p:sldId id="359" r:id="rId33"/>
    <p:sldId id="340" r:id="rId34"/>
    <p:sldId id="323" r:id="rId35"/>
    <p:sldId id="375" r:id="rId36"/>
    <p:sldId id="365" r:id="rId37"/>
    <p:sldId id="366" r:id="rId38"/>
    <p:sldId id="347" r:id="rId39"/>
    <p:sldId id="381" r:id="rId40"/>
    <p:sldId id="356" r:id="rId41"/>
    <p:sldId id="324" r:id="rId42"/>
    <p:sldId id="338" r:id="rId43"/>
    <p:sldId id="376" r:id="rId44"/>
    <p:sldId id="377" r:id="rId45"/>
    <p:sldId id="371" r:id="rId4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624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x Groenhart" initials="MG" lastIdx="7" clrIdx="0"/>
  <p:cmAuthor id="1" name="nrr" initials="nrr" lastIdx="13" clrIdx="1"/>
  <p:cmAuthor id="2" name="Nederlandse Reanimatie Raad" initials="NRR" lastIdx="0" clrIdx="2"/>
  <p:cmAuthor id="3" name="Helma" initials="H" lastIdx="14" clrIdx="3"/>
  <p:cmAuthor id="4" name="Wiebe De Vries" initials="" lastIdx="6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1D48"/>
    <a:srgbClr val="CC0000"/>
    <a:srgbClr val="EA0000"/>
    <a:srgbClr val="084077"/>
    <a:srgbClr val="000000"/>
    <a:srgbClr val="339966"/>
    <a:srgbClr val="009242"/>
    <a:srgbClr val="00863D"/>
    <a:srgbClr val="F7F7F7"/>
    <a:srgbClr val="D47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9" autoAdjust="0"/>
    <p:restoredTop sz="94704" autoAdjust="0"/>
  </p:normalViewPr>
  <p:slideViewPr>
    <p:cSldViewPr snapToGrid="0">
      <p:cViewPr>
        <p:scale>
          <a:sx n="58" d="100"/>
          <a:sy n="58" d="100"/>
        </p:scale>
        <p:origin x="-1003" y="-58"/>
      </p:cViewPr>
      <p:guideLst>
        <p:guide orient="horz" pos="624"/>
        <p:guide pos="3024"/>
      </p:guideLst>
    </p:cSldViewPr>
  </p:slideViewPr>
  <p:outlineViewPr>
    <p:cViewPr>
      <p:scale>
        <a:sx n="33" d="100"/>
        <a:sy n="33" d="100"/>
      </p:scale>
      <p:origin x="0" y="-49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-1504" y="-96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138" cy="4795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063" y="0"/>
            <a:ext cx="3170138" cy="4795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0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662"/>
            <a:ext cx="3170138" cy="4795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063" y="9121662"/>
            <a:ext cx="3170138" cy="4795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FE3BF85-CB94-460C-8747-B04FE4F8BA6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39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138" cy="4795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427" y="0"/>
            <a:ext cx="3170138" cy="4795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94" y="4560087"/>
            <a:ext cx="5852814" cy="43203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72"/>
            <a:ext cx="3170138" cy="4795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3D3937A-ACE1-4EDC-86FC-B94E9561713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67729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269B3754-36A2-4B1A-88C8-300DE54E8A47}" type="slidenum">
              <a:rPr lang="nl-NL" sz="1200"/>
              <a:pPr algn="r"/>
              <a:t>1</a:t>
            </a:fld>
            <a:endParaRPr lang="nl-NL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791436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D40503B-3D0B-46DE-8B98-75A4061EAF25}" type="slidenum">
              <a:rPr lang="nl-NL" smtClean="0">
                <a:cs typeface="Arial" charset="0"/>
              </a:rPr>
              <a:pPr/>
              <a:t>10</a:t>
            </a:fld>
            <a:endParaRPr lang="nl-NL" smtClean="0">
              <a:cs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20502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D40503B-3D0B-46DE-8B98-75A4061EAF25}" type="slidenum">
              <a:rPr lang="nl-NL" smtClean="0">
                <a:cs typeface="Arial" charset="0"/>
              </a:rPr>
              <a:pPr/>
              <a:t>11</a:t>
            </a:fld>
            <a:endParaRPr lang="nl-NL" smtClean="0">
              <a:cs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115858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D40503B-3D0B-46DE-8B98-75A4061EAF25}" type="slidenum">
              <a:rPr lang="nl-NL" smtClean="0">
                <a:cs typeface="Arial" charset="0"/>
              </a:rPr>
              <a:pPr/>
              <a:t>12</a:t>
            </a:fld>
            <a:endParaRPr lang="nl-NL" smtClean="0">
              <a:cs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940677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865500E-9C22-4B84-8680-C1EC887251E5}" type="slidenum">
              <a:rPr lang="nl-NL" smtClean="0">
                <a:cs typeface="Arial" charset="0"/>
              </a:rPr>
              <a:pPr/>
              <a:t>13</a:t>
            </a:fld>
            <a:endParaRPr lang="nl-NL" smtClean="0">
              <a:cs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676034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F60AD28-5CB6-4D7A-AC52-C81E5002D894}" type="slidenum">
              <a:rPr lang="nl-NL" smtClean="0">
                <a:cs typeface="Arial" charset="0"/>
              </a:rPr>
              <a:pPr/>
              <a:t>14</a:t>
            </a:fld>
            <a:endParaRPr lang="nl-NL" smtClean="0">
              <a:cs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972505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0BF359A-D284-4934-901C-462BF9FA6F74}" type="slidenum">
              <a:rPr lang="nl-NL" smtClean="0">
                <a:cs typeface="Arial" charset="0"/>
              </a:rPr>
              <a:pPr/>
              <a:t>15</a:t>
            </a:fld>
            <a:endParaRPr lang="nl-NL" smtClean="0">
              <a:cs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518433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F60AD28-5CB6-4D7A-AC52-C81E5002D894}" type="slidenum">
              <a:rPr lang="nl-NL" smtClean="0">
                <a:cs typeface="Arial" charset="0"/>
              </a:rPr>
              <a:pPr/>
              <a:t>16</a:t>
            </a:fld>
            <a:endParaRPr lang="nl-NL" smtClean="0">
              <a:cs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8275371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42C23B8B-25C7-4F01-971F-535198AA7616}" type="slidenum">
              <a:rPr lang="nl-NL" sz="1200"/>
              <a:pPr algn="r"/>
              <a:t>17</a:t>
            </a:fld>
            <a:endParaRPr lang="nl-NL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3122377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D40503B-3D0B-46DE-8B98-75A4061EAF25}" type="slidenum">
              <a:rPr lang="nl-NL" smtClean="0">
                <a:cs typeface="Arial" charset="0"/>
              </a:rPr>
              <a:pPr/>
              <a:t>18</a:t>
            </a:fld>
            <a:endParaRPr lang="nl-NL" smtClean="0">
              <a:cs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9730111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205BB578-062C-49B9-AA1D-44C99338285C}" type="slidenum">
              <a:rPr lang="nl-NL" sz="1200"/>
              <a:pPr algn="r"/>
              <a:t>19</a:t>
            </a:fld>
            <a:endParaRPr lang="nl-NL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l-NL" dirty="0" smtClean="0"/>
              <a:t>Let op!</a:t>
            </a:r>
            <a:r>
              <a:rPr lang="nl-NL" baseline="0" dirty="0" smtClean="0"/>
              <a:t> Gelegenheid voor vragen is na de demo met uitleg (stap 4)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870881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9517703-6B94-4367-99D0-B0FCAFFD3A68}" type="slidenum">
              <a:rPr lang="nl-NL" smtClean="0">
                <a:cs typeface="Arial" charset="0"/>
              </a:rPr>
              <a:pPr/>
              <a:t>2</a:t>
            </a:fld>
            <a:endParaRPr lang="nl-NL" smtClean="0">
              <a:cs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5103894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B0071FC-E8EC-443A-80FC-6A0B28F381DE}" type="slidenum">
              <a:rPr lang="nl-NL" smtClean="0">
                <a:cs typeface="Arial" charset="0"/>
              </a:rPr>
              <a:pPr/>
              <a:t>20</a:t>
            </a:fld>
            <a:endParaRPr lang="nl-NL" smtClean="0">
              <a:cs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2970170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0301793-79FB-47DC-99A4-8D527972E52A}" type="slidenum">
              <a:rPr lang="nl-NL" smtClean="0">
                <a:cs typeface="Arial" charset="0"/>
              </a:rPr>
              <a:pPr/>
              <a:t>21</a:t>
            </a:fld>
            <a:endParaRPr lang="nl-NL" smtClean="0">
              <a:cs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4582868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DE5B19B-93FC-4C9D-BEDA-F867FCB24627}" type="slidenum">
              <a:rPr lang="nl-NL" smtClean="0">
                <a:cs typeface="Arial" charset="0"/>
              </a:rPr>
              <a:pPr/>
              <a:t>22</a:t>
            </a:fld>
            <a:endParaRPr lang="nl-NL" smtClean="0">
              <a:cs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0224427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88F247A-17B8-4054-B958-F202D18F4806}" type="slidenum">
              <a:rPr lang="nl-NL" smtClean="0">
                <a:cs typeface="Arial" charset="0"/>
              </a:rPr>
              <a:pPr/>
              <a:t>23</a:t>
            </a:fld>
            <a:endParaRPr lang="nl-NL" smtClean="0">
              <a:cs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42159208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D676630-C4DF-4A5F-AF70-2108325B4A0F}" type="slidenum">
              <a:rPr lang="nl-NL" smtClean="0">
                <a:cs typeface="Arial" charset="0"/>
              </a:rPr>
              <a:pPr/>
              <a:t>24</a:t>
            </a:fld>
            <a:endParaRPr lang="nl-NL" smtClean="0">
              <a:cs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8614922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796F5BE-89A0-4CC5-9035-46360D0204A6}" type="slidenum">
              <a:rPr lang="nl-NL" smtClean="0">
                <a:cs typeface="Arial" charset="0"/>
              </a:rPr>
              <a:pPr/>
              <a:t>25</a:t>
            </a:fld>
            <a:endParaRPr lang="nl-NL" smtClean="0">
              <a:cs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4061419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205BB578-062C-49B9-AA1D-44C99338285C}" type="slidenum">
              <a:rPr lang="nl-NL" sz="1200"/>
              <a:pPr algn="r"/>
              <a:t>26</a:t>
            </a:fld>
            <a:endParaRPr lang="nl-NL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l-NL" dirty="0" smtClean="0"/>
              <a:t>Let op!</a:t>
            </a:r>
            <a:r>
              <a:rPr lang="nl-NL" baseline="0" dirty="0" smtClean="0"/>
              <a:t> Gelegenheid voor vragen is na de demo </a:t>
            </a:r>
            <a:r>
              <a:rPr lang="nl-NL" baseline="0" smtClean="0"/>
              <a:t>met uitleg (stap 4)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3936504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76BCFE-AC47-4139-913E-E917E98DC089}" type="slidenum">
              <a:rPr lang="nl-NL" smtClean="0">
                <a:cs typeface="Arial" charset="0"/>
              </a:rPr>
              <a:pPr/>
              <a:t>27</a:t>
            </a:fld>
            <a:endParaRPr lang="nl-NL" smtClean="0">
              <a:cs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4744109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12032A6-6C64-4052-B0E4-8772AD6E94F1}" type="slidenum">
              <a:rPr lang="nl-NL" smtClean="0">
                <a:cs typeface="Arial" charset="0"/>
              </a:rPr>
              <a:pPr/>
              <a:t>28</a:t>
            </a:fld>
            <a:endParaRPr lang="nl-NL" smtClean="0">
              <a:cs typeface="Arial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1701007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8907E89-ED84-4F91-9D02-0B6EAF434EA2}" type="slidenum">
              <a:rPr lang="nl-NL" smtClean="0">
                <a:cs typeface="Arial" charset="0"/>
              </a:rPr>
              <a:pPr/>
              <a:t>29</a:t>
            </a:fld>
            <a:endParaRPr lang="nl-NL" smtClean="0">
              <a:cs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464503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96FC60-C7C3-42CF-B25C-D08B6751D22B}" type="slidenum">
              <a:rPr lang="nl-NL" smtClean="0">
                <a:cs typeface="Arial" charset="0"/>
              </a:rPr>
              <a:pPr/>
              <a:t>3</a:t>
            </a:fld>
            <a:endParaRPr lang="nl-NL" smtClean="0">
              <a:cs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2994316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4AF334B-DE92-4FC1-8010-628A368C51E8}" type="slidenum">
              <a:rPr lang="nl-NL" smtClean="0">
                <a:cs typeface="Arial" charset="0"/>
              </a:rPr>
              <a:pPr/>
              <a:t>30</a:t>
            </a:fld>
            <a:endParaRPr lang="nl-NL" smtClean="0">
              <a:cs typeface="Arial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l-NL" dirty="0" smtClean="0"/>
              <a:t>Na een</a:t>
            </a:r>
            <a:r>
              <a:rPr lang="nl-NL" baseline="0" dirty="0" smtClean="0"/>
              <a:t> demo zonder uitleg (stap 1) mogen cursisten direct zelf aan de slag (stap 4)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2373445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205BB578-062C-49B9-AA1D-44C99338285C}" type="slidenum">
              <a:rPr lang="nl-NL" sz="1200"/>
              <a:pPr algn="r"/>
              <a:t>31</a:t>
            </a:fld>
            <a:endParaRPr lang="nl-NL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l-NL" dirty="0" smtClean="0"/>
              <a:t>Let op!</a:t>
            </a:r>
            <a:r>
              <a:rPr lang="nl-NL" baseline="0" dirty="0" smtClean="0"/>
              <a:t> Gelegenheid voor vragen is na de demo </a:t>
            </a:r>
            <a:r>
              <a:rPr lang="nl-NL" baseline="0" smtClean="0"/>
              <a:t>met uitleg (stap 4)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3841714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269B3754-36A2-4B1A-88C8-300DE54E8A47}" type="slidenum">
              <a:rPr lang="nl-NL" sz="1200"/>
              <a:pPr algn="r"/>
              <a:t>32</a:t>
            </a:fld>
            <a:endParaRPr lang="nl-NL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5437859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FFF59A-CF51-45EE-A709-BB989FE27352}" type="slidenum">
              <a:rPr lang="nl-NL" smtClean="0">
                <a:cs typeface="Arial" charset="0"/>
              </a:rPr>
              <a:pPr/>
              <a:t>33</a:t>
            </a:fld>
            <a:endParaRPr lang="nl-NL" smtClean="0">
              <a:cs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4346043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9B3F64C-1261-47D0-91BA-9D07A6252004}" type="slidenum">
              <a:rPr lang="nl-NL" smtClean="0">
                <a:cs typeface="Arial" charset="0"/>
              </a:rPr>
              <a:pPr/>
              <a:t>34</a:t>
            </a:fld>
            <a:endParaRPr lang="nl-NL" smtClean="0">
              <a:cs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1089999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269B3754-36A2-4B1A-88C8-300DE54E8A47}" type="slidenum">
              <a:rPr lang="nl-NL" sz="1200"/>
              <a:pPr algn="r"/>
              <a:t>35</a:t>
            </a:fld>
            <a:endParaRPr lang="nl-NL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8241660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0D033FCE-66D2-46E9-B3AB-F61372D1E23D}" type="slidenum">
              <a:rPr lang="nl-NL" sz="1200"/>
              <a:pPr algn="r"/>
              <a:t>36</a:t>
            </a:fld>
            <a:endParaRPr lang="nl-NL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9075182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0D033FCE-66D2-46E9-B3AB-F61372D1E23D}" type="slidenum">
              <a:rPr lang="nl-NL" sz="1200"/>
              <a:pPr algn="r"/>
              <a:t>38</a:t>
            </a:fld>
            <a:endParaRPr lang="nl-NL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1300446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0D033FCE-66D2-46E9-B3AB-F61372D1E23D}" type="slidenum">
              <a:rPr lang="nl-NL" sz="1200"/>
              <a:pPr algn="r"/>
              <a:t>39</a:t>
            </a:fld>
            <a:endParaRPr lang="nl-NL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450443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5755DB3-1C25-46E4-8E1F-332BA00D7A54}" type="slidenum">
              <a:rPr lang="nl-NL" smtClean="0">
                <a:cs typeface="Arial" charset="0"/>
              </a:rPr>
              <a:pPr/>
              <a:t>41</a:t>
            </a:fld>
            <a:endParaRPr lang="nl-NL" smtClean="0">
              <a:cs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218704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96FC60-C7C3-42CF-B25C-D08B6751D22B}" type="slidenum">
              <a:rPr lang="nl-NL" smtClean="0">
                <a:cs typeface="Arial" charset="0"/>
              </a:rPr>
              <a:pPr/>
              <a:t>4</a:t>
            </a:fld>
            <a:endParaRPr lang="nl-NL" smtClean="0">
              <a:cs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2819749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FFF59A-CF51-45EE-A709-BB989FE27352}" type="slidenum">
              <a:rPr lang="nl-NL" smtClean="0">
                <a:cs typeface="Arial" charset="0"/>
              </a:rPr>
              <a:pPr/>
              <a:t>43</a:t>
            </a:fld>
            <a:endParaRPr lang="nl-NL" smtClean="0">
              <a:cs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7226077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FFF59A-CF51-45EE-A709-BB989FE27352}" type="slidenum">
              <a:rPr lang="nl-NL" smtClean="0">
                <a:cs typeface="Arial" charset="0"/>
              </a:rPr>
              <a:pPr/>
              <a:t>44</a:t>
            </a:fld>
            <a:endParaRPr lang="nl-NL" smtClean="0">
              <a:cs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355182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76BCFE-AC47-4139-913E-E917E98DC089}" type="slidenum">
              <a:rPr lang="nl-NL" smtClean="0">
                <a:cs typeface="Arial" charset="0"/>
              </a:rPr>
              <a:pPr/>
              <a:t>45</a:t>
            </a:fld>
            <a:endParaRPr lang="nl-NL" smtClean="0">
              <a:cs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4277902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A069719-9F0B-4DB7-ABAE-12FCA9B895B3}" type="slidenum">
              <a:rPr lang="nl-NL" smtClean="0">
                <a:cs typeface="Arial" charset="0"/>
              </a:rPr>
              <a:pPr/>
              <a:t>5</a:t>
            </a:fld>
            <a:endParaRPr lang="nl-NL" smtClean="0">
              <a:cs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706804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76BCFE-AC47-4139-913E-E917E98DC089}" type="slidenum">
              <a:rPr lang="nl-NL" smtClean="0">
                <a:cs typeface="Arial" charset="0"/>
              </a:rPr>
              <a:pPr/>
              <a:t>6</a:t>
            </a:fld>
            <a:endParaRPr lang="nl-NL" smtClean="0">
              <a:cs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29646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32892F1-88DC-49AB-82BA-8082AB4A9DCC}" type="slidenum">
              <a:rPr lang="nl-NL" smtClean="0">
                <a:cs typeface="Arial" charset="0"/>
              </a:rPr>
              <a:pPr/>
              <a:t>7</a:t>
            </a:fld>
            <a:endParaRPr lang="nl-NL" smtClean="0">
              <a:cs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479928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EC40EFA-8200-4DBE-A66C-811DA34AA6B4}" type="slidenum">
              <a:rPr lang="nl-NL" smtClean="0">
                <a:cs typeface="Arial" charset="0"/>
              </a:rPr>
              <a:pPr/>
              <a:t>8</a:t>
            </a:fld>
            <a:endParaRPr lang="nl-NL" smtClean="0">
              <a:cs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971457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343D417-1A71-4DF4-879F-BF230DAD3A41}" type="slidenum">
              <a:rPr lang="nl-NL" smtClean="0">
                <a:cs typeface="Arial" charset="0"/>
              </a:rPr>
              <a:pPr/>
              <a:t>9</a:t>
            </a:fld>
            <a:endParaRPr lang="nl-NL" smtClean="0">
              <a:cs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72540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en diagram of organi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5"/>
          <p:cNvSpPr txBox="1">
            <a:spLocks noChangeArrowheads="1"/>
          </p:cNvSpPr>
          <p:nvPr/>
        </p:nvSpPr>
        <p:spPr bwMode="auto">
          <a:xfrm>
            <a:off x="3505200" y="685800"/>
            <a:ext cx="472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nl-NL">
              <a:cs typeface="+mn-cs"/>
            </a:endParaRPr>
          </a:p>
        </p:txBody>
      </p:sp>
      <p:sp>
        <p:nvSpPr>
          <p:cNvPr id="2" name="Tekstvak 1"/>
          <p:cNvSpPr txBox="1"/>
          <p:nvPr userDrawn="1"/>
        </p:nvSpPr>
        <p:spPr>
          <a:xfrm>
            <a:off x="105831" y="6467038"/>
            <a:ext cx="63498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NL" sz="1200" b="1" dirty="0" smtClean="0">
                <a:solidFill>
                  <a:srgbClr val="000090"/>
                </a:solidFill>
              </a:rPr>
              <a:t>2015</a:t>
            </a:r>
            <a:endParaRPr lang="nl-NL" sz="1200" b="1" dirty="0">
              <a:solidFill>
                <a:srgbClr val="000090"/>
              </a:solidFill>
            </a:endParaRPr>
          </a:p>
        </p:txBody>
      </p:sp>
      <p:sp>
        <p:nvSpPr>
          <p:cNvPr id="4" name="Tekstvak 3"/>
          <p:cNvSpPr txBox="1"/>
          <p:nvPr userDrawn="1"/>
        </p:nvSpPr>
        <p:spPr>
          <a:xfrm>
            <a:off x="8399206" y="6482426"/>
            <a:ext cx="678426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fld id="{7455A243-5BF8-4FC9-81AC-FF3939093DC1}" type="slidenum">
              <a:rPr lang="nl-NL" sz="1000" b="1" smtClean="0">
                <a:solidFill>
                  <a:srgbClr val="000090"/>
                </a:solidFill>
              </a:rPr>
              <a:t>‹nr.›</a:t>
            </a:fld>
            <a:r>
              <a:rPr lang="nl-NL" sz="1000" b="1" dirty="0" smtClean="0">
                <a:solidFill>
                  <a:srgbClr val="000090"/>
                </a:solidFill>
              </a:rPr>
              <a:t> / 51 </a:t>
            </a:r>
            <a:endParaRPr lang="nl-NL" sz="1000" b="1" dirty="0">
              <a:solidFill>
                <a:srgbClr val="00009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nimatieraad.nl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rtstichting.nl/reanimatie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buFontTx/>
              <a:buNone/>
            </a:pPr>
            <a:endParaRPr lang="en-GB" smtClean="0"/>
          </a:p>
          <a:p>
            <a:pPr marL="0" indent="0" algn="ctr">
              <a:buFontTx/>
              <a:buNone/>
            </a:pPr>
            <a:endParaRPr lang="en-GB" smtClean="0"/>
          </a:p>
        </p:txBody>
      </p:sp>
      <p:sp>
        <p:nvSpPr>
          <p:cNvPr id="3075" name="Rectangle 18"/>
          <p:cNvSpPr>
            <a:spLocks noChangeArrowheads="1"/>
          </p:cNvSpPr>
          <p:nvPr/>
        </p:nvSpPr>
        <p:spPr bwMode="auto">
          <a:xfrm>
            <a:off x="813378" y="2433638"/>
            <a:ext cx="7531100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4800" b="1" dirty="0" err="1">
                <a:solidFill>
                  <a:schemeClr val="accent4"/>
                </a:solidFill>
              </a:rPr>
              <a:t>Basale</a:t>
            </a:r>
            <a:r>
              <a:rPr lang="en-GB" sz="4800" b="1" dirty="0">
                <a:solidFill>
                  <a:schemeClr val="accent4"/>
                </a:solidFill>
              </a:rPr>
              <a:t> </a:t>
            </a:r>
            <a:r>
              <a:rPr lang="en-GB" sz="4800" b="1" dirty="0" smtClean="0">
                <a:solidFill>
                  <a:schemeClr val="accent4"/>
                </a:solidFill>
              </a:rPr>
              <a:t>reanimatie</a:t>
            </a:r>
            <a:endParaRPr lang="en-GB" sz="2800" b="1" dirty="0">
              <a:solidFill>
                <a:srgbClr val="084077"/>
              </a:solidFill>
            </a:endParaRPr>
          </a:p>
          <a:p>
            <a:pPr algn="ctr">
              <a:spcBef>
                <a:spcPct val="20000"/>
              </a:spcBef>
            </a:pPr>
            <a:endParaRPr lang="en-GB" sz="2800" b="1" i="1" dirty="0" smtClean="0">
              <a:solidFill>
                <a:srgbClr val="084077"/>
              </a:solidFill>
            </a:endParaRPr>
          </a:p>
          <a:p>
            <a:pPr algn="ctr">
              <a:spcBef>
                <a:spcPct val="20000"/>
              </a:spcBef>
            </a:pPr>
            <a:endParaRPr lang="en-GB" sz="2800" b="1" i="1" dirty="0">
              <a:solidFill>
                <a:srgbClr val="084077"/>
              </a:solidFill>
            </a:endParaRPr>
          </a:p>
          <a:p>
            <a:pPr algn="ctr">
              <a:spcBef>
                <a:spcPct val="20000"/>
              </a:spcBef>
            </a:pPr>
            <a:endParaRPr lang="en-GB" sz="2800" b="1" i="1" dirty="0" smtClean="0">
              <a:solidFill>
                <a:srgbClr val="084077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GB" sz="1800" b="1" i="1" dirty="0" err="1" smtClean="0">
                <a:solidFill>
                  <a:srgbClr val="084077"/>
                </a:solidFill>
              </a:rPr>
              <a:t>Versie</a:t>
            </a:r>
            <a:r>
              <a:rPr lang="en-GB" sz="1800" b="1" i="1" dirty="0" smtClean="0">
                <a:solidFill>
                  <a:srgbClr val="084077"/>
                </a:solidFill>
              </a:rPr>
              <a:t> </a:t>
            </a:r>
            <a:r>
              <a:rPr lang="en-GB" sz="1800" b="1" i="1" dirty="0" err="1" smtClean="0">
                <a:solidFill>
                  <a:srgbClr val="084077"/>
                </a:solidFill>
              </a:rPr>
              <a:t>aug.</a:t>
            </a:r>
            <a:r>
              <a:rPr lang="en-GB" sz="1800" b="1" i="1" dirty="0" smtClean="0">
                <a:solidFill>
                  <a:srgbClr val="084077"/>
                </a:solidFill>
              </a:rPr>
              <a:t> 2016</a:t>
            </a:r>
            <a:endParaRPr lang="en-GB" sz="1800" b="1" i="1" dirty="0" smtClean="0">
              <a:solidFill>
                <a:schemeClr val="accent4"/>
              </a:solidFill>
            </a:endParaRPr>
          </a:p>
          <a:p>
            <a:pPr algn="ctr">
              <a:spcBef>
                <a:spcPct val="20000"/>
              </a:spcBef>
            </a:pPr>
            <a:endParaRPr lang="en-GB" sz="48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BEL 112 (</a:t>
            </a:r>
            <a:r>
              <a:rPr lang="en-GB" sz="2800" b="1" dirty="0" err="1" smtClean="0">
                <a:solidFill>
                  <a:srgbClr val="084077"/>
                </a:solidFill>
              </a:rPr>
              <a:t>liever</a:t>
            </a:r>
            <a:r>
              <a:rPr lang="en-GB" sz="2800" b="1" dirty="0" smtClean="0">
                <a:solidFill>
                  <a:srgbClr val="084077"/>
                </a:solidFill>
              </a:rPr>
              <a:t>: </a:t>
            </a:r>
            <a:r>
              <a:rPr lang="en-GB" sz="2800" b="1" dirty="0" err="1" smtClean="0">
                <a:solidFill>
                  <a:srgbClr val="084077"/>
                </a:solidFill>
              </a:rPr>
              <a:t>laat</a:t>
            </a:r>
            <a:r>
              <a:rPr lang="en-GB" sz="2800" b="1" dirty="0" smtClean="0">
                <a:solidFill>
                  <a:srgbClr val="084077"/>
                </a:solidFill>
              </a:rPr>
              <a:t> </a:t>
            </a:r>
            <a:r>
              <a:rPr lang="en-GB" sz="2800" b="1" dirty="0" err="1" smtClean="0">
                <a:solidFill>
                  <a:srgbClr val="084077"/>
                </a:solidFill>
              </a:rPr>
              <a:t>bellen</a:t>
            </a:r>
            <a:r>
              <a:rPr lang="en-GB" sz="2800" b="1" dirty="0" smtClean="0">
                <a:solidFill>
                  <a:srgbClr val="084077"/>
                </a:solidFill>
              </a:rPr>
              <a:t>)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11" name="Rounded Rectangle 21"/>
          <p:cNvSpPr>
            <a:spLocks noChangeAspect="1"/>
          </p:cNvSpPr>
          <p:nvPr/>
        </p:nvSpPr>
        <p:spPr>
          <a:xfrm>
            <a:off x="5269140" y="4099878"/>
            <a:ext cx="3493862" cy="789113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30 borstcompressies</a:t>
            </a:r>
          </a:p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beademingen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22"/>
          <p:cNvSpPr>
            <a:spLocks noChangeAspect="1"/>
          </p:cNvSpPr>
          <p:nvPr/>
        </p:nvSpPr>
        <p:spPr>
          <a:xfrm>
            <a:off x="5269140" y="2510595"/>
            <a:ext cx="3493862" cy="468000"/>
          </a:xfrm>
          <a:prstGeom prst="roundRect">
            <a:avLst/>
          </a:prstGeom>
          <a:solidFill>
            <a:srgbClr val="C4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laat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) 112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bellen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AED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23"/>
          <p:cNvSpPr>
            <a:spLocks noChangeAspect="1"/>
          </p:cNvSpPr>
          <p:nvPr/>
        </p:nvSpPr>
        <p:spPr>
          <a:xfrm>
            <a:off x="5269140" y="3039558"/>
            <a:ext cx="3493862" cy="468000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Open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luchtweg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24"/>
          <p:cNvSpPr>
            <a:spLocks noChangeAspect="1"/>
          </p:cNvSpPr>
          <p:nvPr/>
        </p:nvSpPr>
        <p:spPr>
          <a:xfrm>
            <a:off x="5269140" y="1985275"/>
            <a:ext cx="3493862" cy="468000"/>
          </a:xfrm>
          <a:prstGeom prst="roundRect">
            <a:avLst/>
          </a:prstGeom>
          <a:solidFill>
            <a:srgbClr val="08407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Slachtoffer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reageert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niet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25"/>
          <p:cNvSpPr>
            <a:spLocks noChangeAspect="1"/>
          </p:cNvSpPr>
          <p:nvPr/>
        </p:nvSpPr>
        <p:spPr>
          <a:xfrm>
            <a:off x="5269140" y="3568521"/>
            <a:ext cx="3493862" cy="468000"/>
          </a:xfrm>
          <a:prstGeom prst="roundRect">
            <a:avLst/>
          </a:prstGeom>
          <a:solidFill>
            <a:srgbClr val="084077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Ademhaling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niet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normaal</a:t>
            </a:r>
            <a:endParaRPr lang="en-US" sz="2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27"/>
          <p:cNvSpPr>
            <a:spLocks noChangeAspect="1"/>
          </p:cNvSpPr>
          <p:nvPr/>
        </p:nvSpPr>
        <p:spPr>
          <a:xfrm>
            <a:off x="5269140" y="4954469"/>
            <a:ext cx="3493862" cy="468000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Ga door 30:2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27"/>
          <p:cNvSpPr>
            <a:spLocks/>
          </p:cNvSpPr>
          <p:nvPr/>
        </p:nvSpPr>
        <p:spPr>
          <a:xfrm>
            <a:off x="5269140" y="5484976"/>
            <a:ext cx="3493862" cy="684000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Activeer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AED,</a:t>
            </a:r>
          </a:p>
          <a:p>
            <a:pPr algn="ctr"/>
            <a:r>
              <a:rPr lang="en-US" sz="2200" b="1" dirty="0" err="1">
                <a:latin typeface="Arial" pitchFamily="34" charset="0"/>
                <a:cs typeface="Arial" pitchFamily="34" charset="0"/>
              </a:rPr>
              <a:t>z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odra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deze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is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Afbeelding 20" descr="1.06.pdf"/>
          <p:cNvPicPr>
            <a:picLocks noChangeAspect="1"/>
          </p:cNvPicPr>
          <p:nvPr/>
        </p:nvPicPr>
        <p:blipFill>
          <a:blip r:embed="rId3" cstate="print"/>
          <a:srcRect l="51428" t="16785" r="5714" b="32863"/>
          <a:stretch>
            <a:fillRect/>
          </a:stretch>
        </p:blipFill>
        <p:spPr bwMode="auto">
          <a:xfrm>
            <a:off x="1730151" y="2017085"/>
            <a:ext cx="2927350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BEL 112 (</a:t>
            </a:r>
            <a:r>
              <a:rPr lang="en-GB" sz="2800" b="1" dirty="0" err="1" smtClean="0">
                <a:solidFill>
                  <a:srgbClr val="084077"/>
                </a:solidFill>
              </a:rPr>
              <a:t>liever</a:t>
            </a:r>
            <a:r>
              <a:rPr lang="en-GB" sz="2800" b="1" dirty="0" smtClean="0">
                <a:solidFill>
                  <a:srgbClr val="084077"/>
                </a:solidFill>
              </a:rPr>
              <a:t>: </a:t>
            </a:r>
            <a:r>
              <a:rPr lang="en-GB" sz="2800" b="1" dirty="0" err="1" smtClean="0">
                <a:solidFill>
                  <a:srgbClr val="084077"/>
                </a:solidFill>
              </a:rPr>
              <a:t>laat</a:t>
            </a:r>
            <a:r>
              <a:rPr lang="en-GB" sz="2800" b="1" dirty="0" smtClean="0">
                <a:solidFill>
                  <a:srgbClr val="084077"/>
                </a:solidFill>
              </a:rPr>
              <a:t> </a:t>
            </a:r>
            <a:r>
              <a:rPr lang="en-GB" sz="2800" b="1" dirty="0" err="1" smtClean="0">
                <a:solidFill>
                  <a:srgbClr val="084077"/>
                </a:solidFill>
              </a:rPr>
              <a:t>bellen</a:t>
            </a:r>
            <a:r>
              <a:rPr lang="en-GB" sz="2800" b="1" dirty="0" smtClean="0">
                <a:solidFill>
                  <a:srgbClr val="084077"/>
                </a:solidFill>
              </a:rPr>
              <a:t>)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17427" name="Afbeelding 20" descr="1.06.pdf"/>
          <p:cNvPicPr>
            <a:picLocks noChangeAspect="1"/>
          </p:cNvPicPr>
          <p:nvPr/>
        </p:nvPicPr>
        <p:blipFill>
          <a:blip r:embed="rId3" cstate="print"/>
          <a:srcRect l="51428" t="16785" r="5714" b="32863"/>
          <a:stretch>
            <a:fillRect/>
          </a:stretch>
        </p:blipFill>
        <p:spPr bwMode="auto">
          <a:xfrm>
            <a:off x="1730151" y="2017085"/>
            <a:ext cx="2927350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184374" y="2201706"/>
            <a:ext cx="4617856" cy="177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1600"/>
              </a:spcBef>
              <a:buFont typeface="Arial"/>
              <a:buChar char="•"/>
            </a:pPr>
            <a:r>
              <a:rPr lang="nl-NL" sz="2400" dirty="0" smtClean="0"/>
              <a:t>Leg</a:t>
            </a:r>
            <a:r>
              <a:rPr lang="nl-NL" sz="2400" dirty="0"/>
              <a:t> telefoon naast slachtoffer (op </a:t>
            </a:r>
            <a:r>
              <a:rPr lang="nl-NL" sz="2400" dirty="0" smtClean="0"/>
              <a:t>speakerfunctie) </a:t>
            </a:r>
            <a:endParaRPr lang="nl-NL" sz="2400" dirty="0"/>
          </a:p>
          <a:p>
            <a:pPr marL="342900" indent="-342900">
              <a:spcBef>
                <a:spcPts val="1600"/>
              </a:spcBef>
              <a:buFont typeface="Arial"/>
              <a:buChar char="•"/>
            </a:pPr>
            <a:r>
              <a:rPr lang="en-GB" sz="2400" dirty="0" err="1" smtClean="0">
                <a:solidFill>
                  <a:srgbClr val="000000"/>
                </a:solidFill>
              </a:rPr>
              <a:t>Volg</a:t>
            </a:r>
            <a:r>
              <a:rPr lang="en-GB" sz="2400" dirty="0" smtClean="0">
                <a:solidFill>
                  <a:srgbClr val="000000"/>
                </a:solidFill>
              </a:rPr>
              <a:t> de </a:t>
            </a:r>
            <a:r>
              <a:rPr lang="en-GB" sz="2400" dirty="0" err="1" smtClean="0">
                <a:solidFill>
                  <a:srgbClr val="000000"/>
                </a:solidFill>
              </a:rPr>
              <a:t>instructies</a:t>
            </a:r>
            <a:r>
              <a:rPr lang="en-GB" sz="2400" dirty="0" smtClean="0">
                <a:solidFill>
                  <a:srgbClr val="000000"/>
                </a:solidFill>
              </a:rPr>
              <a:t> van de centralist.</a:t>
            </a:r>
          </a:p>
        </p:txBody>
      </p:sp>
    </p:spTree>
    <p:extLst>
      <p:ext uri="{BB962C8B-B14F-4D97-AF65-F5344CB8AC3E}">
        <p14:creationId xmlns:p14="http://schemas.microsoft.com/office/powerpoint/2010/main" val="365472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telefoon-voorzijde_geluidaa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587" y="4039825"/>
            <a:ext cx="2497370" cy="1948160"/>
          </a:xfrm>
          <a:prstGeom prst="rect">
            <a:avLst/>
          </a:prstGeom>
        </p:spPr>
      </p:pic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BEL 112 (</a:t>
            </a:r>
            <a:r>
              <a:rPr lang="en-GB" sz="2800" b="1" dirty="0" err="1" smtClean="0">
                <a:solidFill>
                  <a:srgbClr val="084077"/>
                </a:solidFill>
              </a:rPr>
              <a:t>liever</a:t>
            </a:r>
            <a:r>
              <a:rPr lang="en-GB" sz="2800" b="1" dirty="0" smtClean="0">
                <a:solidFill>
                  <a:srgbClr val="084077"/>
                </a:solidFill>
              </a:rPr>
              <a:t>: </a:t>
            </a:r>
            <a:r>
              <a:rPr lang="en-GB" sz="2800" b="1" dirty="0" err="1" smtClean="0">
                <a:solidFill>
                  <a:srgbClr val="084077"/>
                </a:solidFill>
              </a:rPr>
              <a:t>laat</a:t>
            </a:r>
            <a:r>
              <a:rPr lang="en-GB" sz="2800" b="1" dirty="0" smtClean="0">
                <a:solidFill>
                  <a:srgbClr val="084077"/>
                </a:solidFill>
              </a:rPr>
              <a:t> </a:t>
            </a:r>
            <a:r>
              <a:rPr lang="en-GB" sz="2800" b="1" dirty="0" err="1" smtClean="0">
                <a:solidFill>
                  <a:srgbClr val="084077"/>
                </a:solidFill>
              </a:rPr>
              <a:t>bellen</a:t>
            </a:r>
            <a:r>
              <a:rPr lang="en-GB" sz="2800" b="1" dirty="0" smtClean="0">
                <a:solidFill>
                  <a:srgbClr val="084077"/>
                </a:solidFill>
              </a:rPr>
              <a:t>)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3" name="Afbeelding 2" descr="1.07 kopi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496" y="2216293"/>
            <a:ext cx="1987877" cy="3975753"/>
          </a:xfrm>
          <a:prstGeom prst="rect">
            <a:avLst/>
          </a:prstGeom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845466" y="1690660"/>
            <a:ext cx="4656890" cy="288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1600"/>
              </a:spcBef>
              <a:buFont typeface="Arial"/>
              <a:buChar char="•"/>
            </a:pPr>
            <a:r>
              <a:rPr lang="nl-NL" sz="2400" dirty="0" smtClean="0"/>
              <a:t>Leg</a:t>
            </a:r>
            <a:r>
              <a:rPr lang="nl-NL" sz="2400" dirty="0"/>
              <a:t> telefoon naast slachtoffer </a:t>
            </a:r>
            <a:r>
              <a:rPr lang="nl-NL" sz="2400" dirty="0" smtClean="0"/>
              <a:t>(speakerfunctie) zodat de hulpverlener </a:t>
            </a:r>
            <a:r>
              <a:rPr lang="en-GB" sz="2400" dirty="0" smtClean="0">
                <a:solidFill>
                  <a:srgbClr val="000000"/>
                </a:solidFill>
              </a:rPr>
              <a:t>de </a:t>
            </a:r>
            <a:r>
              <a:rPr lang="en-GB" sz="2400" dirty="0" err="1" smtClean="0">
                <a:solidFill>
                  <a:srgbClr val="000000"/>
                </a:solidFill>
              </a:rPr>
              <a:t>instructies</a:t>
            </a:r>
            <a:r>
              <a:rPr lang="en-GB" sz="2400" dirty="0" smtClean="0">
                <a:solidFill>
                  <a:srgbClr val="000000"/>
                </a:solidFill>
              </a:rPr>
              <a:t> van de centralist </a:t>
            </a:r>
            <a:r>
              <a:rPr lang="en-GB" sz="2400" dirty="0" err="1" smtClean="0">
                <a:solidFill>
                  <a:srgbClr val="000000"/>
                </a:solidFill>
              </a:rPr>
              <a:t>kan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</a:rPr>
              <a:t>opvolgen</a:t>
            </a:r>
            <a:r>
              <a:rPr lang="en-GB" sz="2400" dirty="0" smtClean="0">
                <a:solidFill>
                  <a:srgbClr val="000000"/>
                </a:solidFill>
              </a:rPr>
              <a:t>.</a:t>
            </a:r>
          </a:p>
          <a:p>
            <a:pPr marL="342900" indent="-342900">
              <a:spcBef>
                <a:spcPts val="1600"/>
              </a:spcBef>
              <a:buFont typeface="Arial"/>
              <a:buChar char="•"/>
            </a:pPr>
            <a:r>
              <a:rPr lang="en-GB" sz="2400" dirty="0" err="1" smtClean="0">
                <a:solidFill>
                  <a:srgbClr val="000000"/>
                </a:solidFill>
              </a:rPr>
              <a:t>Laat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</a:rPr>
              <a:t>een</a:t>
            </a:r>
            <a:r>
              <a:rPr lang="en-GB" sz="2400" dirty="0" smtClean="0">
                <a:solidFill>
                  <a:srgbClr val="000000"/>
                </a:solidFill>
              </a:rPr>
              <a:t> AED </a:t>
            </a:r>
            <a:r>
              <a:rPr lang="en-GB" sz="2400" dirty="0" err="1" smtClean="0">
                <a:solidFill>
                  <a:srgbClr val="000000"/>
                </a:solidFill>
              </a:rPr>
              <a:t>halen</a:t>
            </a:r>
            <a:r>
              <a:rPr lang="en-GB" sz="2400" dirty="0" smtClean="0">
                <a:solidFill>
                  <a:srgbClr val="000000"/>
                </a:solidFill>
              </a:rPr>
              <a:t>         </a:t>
            </a:r>
            <a:r>
              <a:rPr lang="en-GB" sz="2400" dirty="0" err="1" smtClean="0">
                <a:solidFill>
                  <a:srgbClr val="000000"/>
                </a:solidFill>
              </a:rPr>
              <a:t>indien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</a:rPr>
              <a:t>beschikbaar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78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OPEN LUCHTWEG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11" name="Rounded Rectangle 21"/>
          <p:cNvSpPr>
            <a:spLocks noChangeAspect="1"/>
          </p:cNvSpPr>
          <p:nvPr/>
        </p:nvSpPr>
        <p:spPr>
          <a:xfrm>
            <a:off x="5269140" y="4099878"/>
            <a:ext cx="3493862" cy="789113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30 borstcompressies</a:t>
            </a:r>
          </a:p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beademingen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22"/>
          <p:cNvSpPr>
            <a:spLocks noChangeAspect="1"/>
          </p:cNvSpPr>
          <p:nvPr/>
        </p:nvSpPr>
        <p:spPr>
          <a:xfrm>
            <a:off x="5269140" y="2510595"/>
            <a:ext cx="3493862" cy="468000"/>
          </a:xfrm>
          <a:prstGeom prst="roundRect">
            <a:avLst/>
          </a:prstGeom>
          <a:solidFill>
            <a:srgbClr val="C41D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laat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) 112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bellen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AED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23"/>
          <p:cNvSpPr>
            <a:spLocks noChangeAspect="1"/>
          </p:cNvSpPr>
          <p:nvPr/>
        </p:nvSpPr>
        <p:spPr>
          <a:xfrm>
            <a:off x="5269140" y="3039558"/>
            <a:ext cx="3493862" cy="468000"/>
          </a:xfrm>
          <a:prstGeom prst="roundRect">
            <a:avLst/>
          </a:prstGeom>
          <a:solidFill>
            <a:srgbClr val="C4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Open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luchtweg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24"/>
          <p:cNvSpPr>
            <a:spLocks noChangeAspect="1"/>
          </p:cNvSpPr>
          <p:nvPr/>
        </p:nvSpPr>
        <p:spPr>
          <a:xfrm>
            <a:off x="5269140" y="1985275"/>
            <a:ext cx="3493862" cy="468000"/>
          </a:xfrm>
          <a:prstGeom prst="roundRect">
            <a:avLst/>
          </a:prstGeom>
          <a:solidFill>
            <a:srgbClr val="08407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Slachtoffer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reageert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niet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25"/>
          <p:cNvSpPr>
            <a:spLocks noChangeAspect="1"/>
          </p:cNvSpPr>
          <p:nvPr/>
        </p:nvSpPr>
        <p:spPr>
          <a:xfrm>
            <a:off x="5269140" y="3568521"/>
            <a:ext cx="3493862" cy="468000"/>
          </a:xfrm>
          <a:prstGeom prst="roundRect">
            <a:avLst/>
          </a:prstGeom>
          <a:solidFill>
            <a:srgbClr val="084077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Ademhaling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niet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normaal</a:t>
            </a:r>
            <a:endParaRPr lang="en-US" sz="2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27"/>
          <p:cNvSpPr>
            <a:spLocks noChangeAspect="1"/>
          </p:cNvSpPr>
          <p:nvPr/>
        </p:nvSpPr>
        <p:spPr>
          <a:xfrm>
            <a:off x="5269140" y="4954469"/>
            <a:ext cx="3493862" cy="468000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Ga door 30:2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27"/>
          <p:cNvSpPr>
            <a:spLocks/>
          </p:cNvSpPr>
          <p:nvPr/>
        </p:nvSpPr>
        <p:spPr>
          <a:xfrm>
            <a:off x="5269140" y="5484976"/>
            <a:ext cx="3493862" cy="684000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Activeer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AED,</a:t>
            </a:r>
          </a:p>
          <a:p>
            <a:pPr algn="ctr"/>
            <a:r>
              <a:rPr lang="en-US" sz="2200" b="1" dirty="0" err="1">
                <a:latin typeface="Arial" pitchFamily="34" charset="0"/>
                <a:cs typeface="Arial" pitchFamily="34" charset="0"/>
              </a:rPr>
              <a:t>z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odra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deze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is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22"/>
          <a:stretch/>
        </p:blipFill>
        <p:spPr>
          <a:xfrm>
            <a:off x="975360" y="1822845"/>
            <a:ext cx="3377184" cy="3959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5969" y="2046977"/>
            <a:ext cx="4295116" cy="11573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ts val="1600"/>
              </a:spcBef>
            </a:pP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Kantel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het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hoofd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en lift de kin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OPEN LUCHTWEG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22"/>
          <a:stretch/>
        </p:blipFill>
        <p:spPr>
          <a:xfrm>
            <a:off x="975360" y="1822845"/>
            <a:ext cx="3377184" cy="39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1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CONTROLEER ADEMHALING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11" name="Rounded Rectangle 21"/>
          <p:cNvSpPr>
            <a:spLocks noChangeAspect="1"/>
          </p:cNvSpPr>
          <p:nvPr/>
        </p:nvSpPr>
        <p:spPr>
          <a:xfrm>
            <a:off x="5269140" y="4099878"/>
            <a:ext cx="3493862" cy="789113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30 borstcompressies</a:t>
            </a:r>
          </a:p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beademingen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22"/>
          <p:cNvSpPr>
            <a:spLocks noChangeAspect="1"/>
          </p:cNvSpPr>
          <p:nvPr/>
        </p:nvSpPr>
        <p:spPr>
          <a:xfrm>
            <a:off x="5269140" y="2510595"/>
            <a:ext cx="3493862" cy="468000"/>
          </a:xfrm>
          <a:prstGeom prst="roundRect">
            <a:avLst/>
          </a:prstGeom>
          <a:solidFill>
            <a:srgbClr val="C41D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laat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) 112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bellen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AED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23"/>
          <p:cNvSpPr>
            <a:spLocks noChangeAspect="1"/>
          </p:cNvSpPr>
          <p:nvPr/>
        </p:nvSpPr>
        <p:spPr>
          <a:xfrm>
            <a:off x="5269140" y="3039558"/>
            <a:ext cx="3493862" cy="468000"/>
          </a:xfrm>
          <a:prstGeom prst="roundRect">
            <a:avLst/>
          </a:prstGeom>
          <a:solidFill>
            <a:srgbClr val="C41D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Open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luchtweg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24"/>
          <p:cNvSpPr>
            <a:spLocks noChangeAspect="1"/>
          </p:cNvSpPr>
          <p:nvPr/>
        </p:nvSpPr>
        <p:spPr>
          <a:xfrm>
            <a:off x="5269140" y="1985275"/>
            <a:ext cx="3493862" cy="468000"/>
          </a:xfrm>
          <a:prstGeom prst="roundRect">
            <a:avLst/>
          </a:prstGeom>
          <a:solidFill>
            <a:srgbClr val="08407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Slachtoffer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reageert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niet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25"/>
          <p:cNvSpPr>
            <a:spLocks noChangeAspect="1"/>
          </p:cNvSpPr>
          <p:nvPr/>
        </p:nvSpPr>
        <p:spPr>
          <a:xfrm>
            <a:off x="5269140" y="3568521"/>
            <a:ext cx="3493862" cy="468000"/>
          </a:xfrm>
          <a:prstGeom prst="roundRect">
            <a:avLst/>
          </a:prstGeom>
          <a:solidFill>
            <a:srgbClr val="08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Ademhaling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niet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normaal</a:t>
            </a:r>
            <a:endParaRPr lang="en-US" sz="2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27"/>
          <p:cNvSpPr>
            <a:spLocks noChangeAspect="1"/>
          </p:cNvSpPr>
          <p:nvPr/>
        </p:nvSpPr>
        <p:spPr>
          <a:xfrm>
            <a:off x="5269140" y="4954469"/>
            <a:ext cx="3493862" cy="468000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Ga door 30:2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27"/>
          <p:cNvSpPr>
            <a:spLocks/>
          </p:cNvSpPr>
          <p:nvPr/>
        </p:nvSpPr>
        <p:spPr>
          <a:xfrm>
            <a:off x="5269140" y="5484976"/>
            <a:ext cx="3493862" cy="684000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Activeer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AED,</a:t>
            </a:r>
          </a:p>
          <a:p>
            <a:pPr algn="ctr"/>
            <a:r>
              <a:rPr lang="en-US" sz="2200" b="1" dirty="0" err="1">
                <a:latin typeface="Arial" pitchFamily="34" charset="0"/>
                <a:cs typeface="Arial" pitchFamily="34" charset="0"/>
              </a:rPr>
              <a:t>z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odra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deze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is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9" t="3711"/>
          <a:stretch/>
        </p:blipFill>
        <p:spPr>
          <a:xfrm>
            <a:off x="390145" y="1743456"/>
            <a:ext cx="4274117" cy="4011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5969" y="2046977"/>
            <a:ext cx="4295116" cy="468650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ts val="1600"/>
              </a:spcBef>
            </a:pP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Kantel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het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hoofd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en lift de kin</a:t>
            </a:r>
          </a:p>
          <a:p>
            <a:pPr eaLnBrk="1" hangingPunct="1">
              <a:spcBef>
                <a:spcPts val="1600"/>
              </a:spcBef>
              <a:buFont typeface="Arial" pitchFamily="34" charset="0"/>
              <a:buChar char="•"/>
            </a:pP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Kijk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luister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en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voel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maximaal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10 sec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naar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NORMALE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ademhaling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1600"/>
              </a:spcBef>
            </a:pP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Afwijkende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ademhaling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twijfel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daarover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, is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een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niet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NORMALE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ademhaling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CONTROLEER ADEMHALING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9" t="3419"/>
          <a:stretch/>
        </p:blipFill>
        <p:spPr>
          <a:xfrm>
            <a:off x="390145" y="1731264"/>
            <a:ext cx="4274117" cy="4023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16026" y="2040193"/>
            <a:ext cx="7919885" cy="390340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sz="2800" dirty="0" err="1" smtClean="0"/>
              <a:t>Komt</a:t>
            </a:r>
            <a:r>
              <a:rPr lang="en-GB" sz="2800" dirty="0" smtClean="0"/>
              <a:t> </a:t>
            </a:r>
            <a:r>
              <a:rPr lang="en-GB" sz="2800" dirty="0" err="1" smtClean="0"/>
              <a:t>voor</a:t>
            </a:r>
            <a:r>
              <a:rPr lang="en-GB" sz="2800" dirty="0" smtClean="0"/>
              <a:t> tot in 40% van de </a:t>
            </a:r>
            <a:r>
              <a:rPr lang="en-GB" sz="2800" dirty="0" err="1" smtClean="0"/>
              <a:t>gevallen</a:t>
            </a:r>
            <a:r>
              <a:rPr lang="en-GB" sz="2800" dirty="0" smtClean="0"/>
              <a:t> en </a:t>
            </a:r>
            <a:r>
              <a:rPr lang="en-GB" sz="2800" dirty="0" err="1" smtClean="0"/>
              <a:t>begint</a:t>
            </a:r>
            <a:r>
              <a:rPr lang="en-GB" sz="2800" dirty="0" smtClean="0"/>
              <a:t> </a:t>
            </a:r>
            <a:r>
              <a:rPr lang="en-GB" sz="2800" dirty="0" err="1" smtClean="0"/>
              <a:t>kort</a:t>
            </a:r>
            <a:r>
              <a:rPr lang="en-GB" sz="2800" dirty="0" smtClean="0"/>
              <a:t> </a:t>
            </a:r>
            <a:r>
              <a:rPr lang="en-GB" sz="2800" dirty="0" err="1" smtClean="0"/>
              <a:t>nadat</a:t>
            </a:r>
            <a:r>
              <a:rPr lang="en-GB" sz="2800" dirty="0" smtClean="0"/>
              <a:t> de </a:t>
            </a:r>
            <a:r>
              <a:rPr lang="en-GB" sz="2800" dirty="0" err="1" smtClean="0"/>
              <a:t>circulatie</a:t>
            </a:r>
            <a:r>
              <a:rPr lang="en-GB" sz="2800" dirty="0" smtClean="0"/>
              <a:t> </a:t>
            </a:r>
            <a:r>
              <a:rPr lang="en-GB" sz="2800" dirty="0" err="1" smtClean="0"/>
              <a:t>stopt</a:t>
            </a:r>
            <a:endParaRPr lang="en-GB" sz="2800" dirty="0" smtClean="0"/>
          </a:p>
          <a:p>
            <a:pPr eaLnBrk="1" hangingPunct="1"/>
            <a:endParaRPr lang="en-GB" sz="2800" dirty="0" smtClean="0"/>
          </a:p>
          <a:p>
            <a:pPr eaLnBrk="1" hangingPunct="1"/>
            <a:r>
              <a:rPr lang="en-GB" sz="2800" dirty="0" err="1" smtClean="0"/>
              <a:t>Beschreven</a:t>
            </a:r>
            <a:r>
              <a:rPr lang="en-GB" sz="2800" dirty="0" smtClean="0"/>
              <a:t> </a:t>
            </a:r>
            <a:r>
              <a:rPr lang="en-GB" sz="2800" dirty="0" err="1" smtClean="0"/>
              <a:t>als</a:t>
            </a:r>
            <a:r>
              <a:rPr lang="en-GB" sz="2800" dirty="0" smtClean="0"/>
              <a:t> </a:t>
            </a:r>
            <a:r>
              <a:rPr lang="en-GB" sz="2800" dirty="0" err="1" smtClean="0"/>
              <a:t>moeilijke</a:t>
            </a:r>
            <a:r>
              <a:rPr lang="en-GB" sz="2800" dirty="0" smtClean="0"/>
              <a:t>, </a:t>
            </a:r>
            <a:r>
              <a:rPr lang="en-GB" sz="2800" dirty="0" err="1" smtClean="0"/>
              <a:t>zware</a:t>
            </a:r>
            <a:r>
              <a:rPr lang="en-GB" sz="2800" dirty="0" smtClean="0"/>
              <a:t>, </a:t>
            </a:r>
            <a:r>
              <a:rPr lang="en-GB" sz="2800" dirty="0" err="1" smtClean="0"/>
              <a:t>luidruchtige</a:t>
            </a:r>
            <a:r>
              <a:rPr lang="en-GB" sz="2800" dirty="0" smtClean="0"/>
              <a:t> </a:t>
            </a:r>
            <a:r>
              <a:rPr lang="en-GB" sz="2800" dirty="0" err="1" smtClean="0"/>
              <a:t>adembeweging</a:t>
            </a:r>
            <a:endParaRPr lang="en-GB" sz="2800" dirty="0" smtClean="0"/>
          </a:p>
          <a:p>
            <a:pPr eaLnBrk="1" hangingPunct="1">
              <a:buFontTx/>
              <a:buNone/>
            </a:pPr>
            <a:endParaRPr lang="en-GB" sz="2800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GB" sz="2800" b="1" dirty="0" err="1" smtClean="0">
                <a:solidFill>
                  <a:schemeClr val="tx2"/>
                </a:solidFill>
              </a:rPr>
              <a:t>Dit</a:t>
            </a:r>
            <a:r>
              <a:rPr lang="en-GB" sz="2800" b="1" dirty="0" smtClean="0">
                <a:solidFill>
                  <a:schemeClr val="tx2"/>
                </a:solidFill>
              </a:rPr>
              <a:t> is </a:t>
            </a:r>
            <a:r>
              <a:rPr lang="en-GB" sz="2800" b="1" dirty="0" err="1" smtClean="0">
                <a:solidFill>
                  <a:schemeClr val="tx2"/>
                </a:solidFill>
              </a:rPr>
              <a:t>een</a:t>
            </a:r>
            <a:r>
              <a:rPr lang="en-GB" sz="2800" b="1" dirty="0" smtClean="0">
                <a:solidFill>
                  <a:schemeClr val="tx2"/>
                </a:solidFill>
              </a:rPr>
              <a:t> </a:t>
            </a:r>
            <a:r>
              <a:rPr lang="en-GB" sz="2800" b="1" dirty="0" err="1" smtClean="0">
                <a:solidFill>
                  <a:schemeClr val="tx2"/>
                </a:solidFill>
              </a:rPr>
              <a:t>teken</a:t>
            </a:r>
            <a:r>
              <a:rPr lang="en-GB" sz="2800" b="1" dirty="0" smtClean="0">
                <a:solidFill>
                  <a:schemeClr val="tx2"/>
                </a:solidFill>
              </a:rPr>
              <a:t> van </a:t>
            </a:r>
            <a:r>
              <a:rPr lang="en-GB" sz="2800" b="1" dirty="0" err="1" smtClean="0">
                <a:solidFill>
                  <a:schemeClr val="tx2"/>
                </a:solidFill>
              </a:rPr>
              <a:t>een</a:t>
            </a:r>
            <a:r>
              <a:rPr lang="en-GB" sz="2800" b="1" dirty="0" smtClean="0">
                <a:solidFill>
                  <a:schemeClr val="tx2"/>
                </a:solidFill>
              </a:rPr>
              <a:t> </a:t>
            </a:r>
            <a:r>
              <a:rPr lang="en-GB" sz="2800" b="1" dirty="0" err="1" smtClean="0">
                <a:solidFill>
                  <a:schemeClr val="tx2"/>
                </a:solidFill>
              </a:rPr>
              <a:t>circulatiestilstand</a:t>
            </a:r>
            <a:endParaRPr lang="en-GB" sz="2800" b="1" dirty="0" smtClean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AFWIJKENDE ADEMHALING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telefoon-voorzijde_geluidaa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587" y="4039825"/>
            <a:ext cx="2497370" cy="1948160"/>
          </a:xfrm>
          <a:prstGeom prst="rect">
            <a:avLst/>
          </a:prstGeom>
        </p:spPr>
      </p:pic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err="1" smtClean="0">
                <a:solidFill>
                  <a:srgbClr val="084077"/>
                </a:solidFill>
              </a:rPr>
              <a:t>Alleen</a:t>
            </a:r>
            <a:r>
              <a:rPr lang="en-GB" sz="2800" b="1" dirty="0" smtClean="0">
                <a:solidFill>
                  <a:srgbClr val="084077"/>
                </a:solidFill>
              </a:rPr>
              <a:t>, </a:t>
            </a:r>
            <a:r>
              <a:rPr lang="en-GB" sz="2800" b="1" dirty="0" err="1" smtClean="0">
                <a:solidFill>
                  <a:srgbClr val="084077"/>
                </a:solidFill>
              </a:rPr>
              <a:t>haal</a:t>
            </a:r>
            <a:r>
              <a:rPr lang="en-GB" sz="2800" b="1" dirty="0" smtClean="0">
                <a:solidFill>
                  <a:srgbClr val="084077"/>
                </a:solidFill>
              </a:rPr>
              <a:t> AED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3" name="Afbeelding 2" descr="1.07 kopi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496" y="2216293"/>
            <a:ext cx="1987877" cy="3975753"/>
          </a:xfrm>
          <a:prstGeom prst="rect">
            <a:avLst/>
          </a:prstGeom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845466" y="1690660"/>
            <a:ext cx="46568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1600"/>
              </a:spcBef>
              <a:buFont typeface="Arial"/>
              <a:buChar char="•"/>
            </a:pPr>
            <a:r>
              <a:rPr lang="nl-NL" sz="2400" dirty="0" smtClean="0"/>
              <a:t>Indien alleen, haal een AED indien </a:t>
            </a:r>
            <a:r>
              <a:rPr lang="nl-NL" sz="2400" u="sng" dirty="0" smtClean="0"/>
              <a:t>direct</a:t>
            </a:r>
            <a:r>
              <a:rPr lang="nl-NL" sz="2400" dirty="0" smtClean="0"/>
              <a:t> beschikbaar</a:t>
            </a:r>
            <a:endParaRPr lang="en-GB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52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buFontTx/>
              <a:buNone/>
            </a:pPr>
            <a:endParaRPr lang="en-GB" dirty="0" smtClean="0"/>
          </a:p>
          <a:p>
            <a:pPr marL="0" indent="0" algn="ctr">
              <a:buFontTx/>
              <a:buNone/>
            </a:pPr>
            <a:endParaRPr lang="en-GB" dirty="0" smtClean="0"/>
          </a:p>
        </p:txBody>
      </p:sp>
      <p:sp>
        <p:nvSpPr>
          <p:cNvPr id="38915" name="Rectangle 18"/>
          <p:cNvSpPr>
            <a:spLocks noChangeArrowheads="1"/>
          </p:cNvSpPr>
          <p:nvPr/>
        </p:nvSpPr>
        <p:spPr bwMode="auto">
          <a:xfrm>
            <a:off x="806450" y="1594340"/>
            <a:ext cx="7531100" cy="74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4000" b="1" dirty="0">
                <a:solidFill>
                  <a:srgbClr val="084077"/>
                </a:solidFill>
              </a:rPr>
              <a:t>VRAGEN</a:t>
            </a:r>
            <a:r>
              <a:rPr lang="en-GB" sz="4000" b="1" dirty="0" smtClean="0">
                <a:solidFill>
                  <a:srgbClr val="084077"/>
                </a:solidFill>
              </a:rPr>
              <a:t>?</a:t>
            </a:r>
          </a:p>
          <a:p>
            <a:pPr algn="ctr">
              <a:spcBef>
                <a:spcPct val="20000"/>
              </a:spcBef>
            </a:pPr>
            <a:endParaRPr lang="en-GB" sz="4000" b="1" dirty="0">
              <a:solidFill>
                <a:srgbClr val="084077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GB" sz="4000" b="1" dirty="0" smtClean="0">
                <a:solidFill>
                  <a:srgbClr val="084077"/>
                </a:solidFill>
              </a:rPr>
              <a:t> </a:t>
            </a:r>
            <a:endParaRPr lang="en-GB" sz="4000" dirty="0"/>
          </a:p>
        </p:txBody>
      </p:sp>
      <p:sp>
        <p:nvSpPr>
          <p:cNvPr id="9" name="Rounded Rectangle 24"/>
          <p:cNvSpPr>
            <a:spLocks noChangeAspect="1"/>
          </p:cNvSpPr>
          <p:nvPr/>
        </p:nvSpPr>
        <p:spPr>
          <a:xfrm>
            <a:off x="1636271" y="3308783"/>
            <a:ext cx="5871457" cy="786477"/>
          </a:xfrm>
          <a:prstGeom prst="roundRect">
            <a:avLst/>
          </a:prstGeom>
          <a:solidFill>
            <a:srgbClr val="08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Oefenen vaardigheden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92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2000" y="1512000"/>
            <a:ext cx="8229600" cy="50974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800" dirty="0" err="1" smtClean="0"/>
              <a:t>Aan</a:t>
            </a:r>
            <a:r>
              <a:rPr lang="en-GB" sz="2800" dirty="0" smtClean="0"/>
              <a:t> het </a:t>
            </a:r>
            <a:r>
              <a:rPr lang="en-GB" sz="2800" dirty="0" err="1" smtClean="0"/>
              <a:t>einde</a:t>
            </a:r>
            <a:r>
              <a:rPr lang="en-GB" sz="2800" dirty="0" smtClean="0"/>
              <a:t> van </a:t>
            </a:r>
            <a:r>
              <a:rPr lang="en-GB" sz="2800" dirty="0" err="1" smtClean="0"/>
              <a:t>deze</a:t>
            </a:r>
            <a:r>
              <a:rPr lang="en-GB" sz="2800" dirty="0" smtClean="0"/>
              <a:t> cursus </a:t>
            </a:r>
            <a:r>
              <a:rPr lang="en-GB" sz="2800" dirty="0" err="1" smtClean="0"/>
              <a:t>kunt</a:t>
            </a:r>
            <a:r>
              <a:rPr lang="en-GB" sz="2800" dirty="0" smtClean="0"/>
              <a:t> u </a:t>
            </a:r>
            <a:r>
              <a:rPr lang="en-GB" sz="2800" dirty="0" err="1" smtClean="0"/>
              <a:t>demonstreren</a:t>
            </a:r>
            <a:r>
              <a:rPr lang="en-GB" sz="2800" dirty="0" smtClean="0"/>
              <a:t>:</a:t>
            </a:r>
          </a:p>
          <a:p>
            <a:pPr eaLnBrk="1" hangingPunct="1">
              <a:lnSpc>
                <a:spcPct val="50000"/>
              </a:lnSpc>
              <a:spcAft>
                <a:spcPct val="15000"/>
              </a:spcAft>
            </a:pPr>
            <a:endParaRPr lang="en-GB" sz="2800" dirty="0" smtClean="0"/>
          </a:p>
          <a:p>
            <a:pPr lvl="1" eaLnBrk="1" hangingPunct="1">
              <a:lnSpc>
                <a:spcPct val="110000"/>
              </a:lnSpc>
              <a:spcAft>
                <a:spcPct val="15000"/>
              </a:spcAft>
            </a:pPr>
            <a:r>
              <a:rPr lang="en-GB" sz="2400" dirty="0" smtClean="0"/>
              <a:t>Hoe u </a:t>
            </a:r>
            <a:r>
              <a:rPr lang="en-GB" sz="2400" dirty="0" err="1" smtClean="0"/>
              <a:t>een</a:t>
            </a:r>
            <a:r>
              <a:rPr lang="en-GB" sz="2400" dirty="0" smtClean="0"/>
              <a:t> </a:t>
            </a:r>
            <a:r>
              <a:rPr lang="en-GB" sz="2400" dirty="0" err="1" smtClean="0"/>
              <a:t>bewusteloos</a:t>
            </a:r>
            <a:r>
              <a:rPr lang="en-GB" sz="2400" dirty="0" smtClean="0"/>
              <a:t> </a:t>
            </a:r>
            <a:r>
              <a:rPr lang="en-GB" sz="2400" dirty="0" err="1" smtClean="0"/>
              <a:t>slachtoffer</a:t>
            </a:r>
            <a:r>
              <a:rPr lang="en-GB" sz="2400" dirty="0" smtClean="0"/>
              <a:t> </a:t>
            </a:r>
            <a:r>
              <a:rPr lang="en-GB" sz="2400" dirty="0" err="1" smtClean="0"/>
              <a:t>benadert</a:t>
            </a:r>
            <a:r>
              <a:rPr lang="en-GB" sz="2400" dirty="0" smtClean="0"/>
              <a:t>.</a:t>
            </a:r>
          </a:p>
          <a:p>
            <a:pPr lvl="1" eaLnBrk="1" hangingPunct="1">
              <a:lnSpc>
                <a:spcPct val="110000"/>
              </a:lnSpc>
              <a:spcAft>
                <a:spcPct val="15000"/>
              </a:spcAft>
            </a:pPr>
            <a:r>
              <a:rPr lang="en-GB" sz="2400" dirty="0" smtClean="0"/>
              <a:t>Hoe u borstcompressies en </a:t>
            </a:r>
            <a:r>
              <a:rPr lang="en-GB" sz="2400" dirty="0" err="1" smtClean="0"/>
              <a:t>beademingen</a:t>
            </a:r>
            <a:r>
              <a:rPr lang="en-GB" sz="2400" dirty="0" smtClean="0"/>
              <a:t> </a:t>
            </a:r>
            <a:r>
              <a:rPr lang="en-GB" sz="2400" dirty="0" err="1" smtClean="0"/>
              <a:t>uitvoert</a:t>
            </a:r>
            <a:r>
              <a:rPr lang="en-GB" sz="2400" dirty="0" smtClean="0"/>
              <a:t>.</a:t>
            </a:r>
          </a:p>
          <a:p>
            <a:pPr lvl="1" eaLnBrk="1" hangingPunct="1">
              <a:lnSpc>
                <a:spcPct val="110000"/>
              </a:lnSpc>
              <a:spcAft>
                <a:spcPct val="15000"/>
              </a:spcAft>
            </a:pPr>
            <a:r>
              <a:rPr lang="en-GB" sz="2400" dirty="0" smtClean="0"/>
              <a:t>Hoe u </a:t>
            </a:r>
            <a:r>
              <a:rPr lang="en-GB" sz="2400" dirty="0" err="1" smtClean="0"/>
              <a:t>een</a:t>
            </a:r>
            <a:r>
              <a:rPr lang="en-GB" sz="2400" dirty="0" smtClean="0"/>
              <a:t> </a:t>
            </a:r>
            <a:r>
              <a:rPr lang="en-GB" sz="2400" dirty="0" err="1" smtClean="0"/>
              <a:t>automatische</a:t>
            </a:r>
            <a:r>
              <a:rPr lang="en-GB" sz="2400" dirty="0" smtClean="0"/>
              <a:t> </a:t>
            </a:r>
            <a:r>
              <a:rPr lang="en-GB" sz="2400" dirty="0" err="1" smtClean="0"/>
              <a:t>externe</a:t>
            </a:r>
            <a:r>
              <a:rPr lang="en-GB" sz="2400" dirty="0" smtClean="0"/>
              <a:t> defibrillator </a:t>
            </a:r>
            <a:r>
              <a:rPr lang="en-GB" sz="2400" dirty="0" err="1" smtClean="0"/>
              <a:t>gebruikt</a:t>
            </a:r>
            <a:r>
              <a:rPr lang="en-GB" sz="2400" dirty="0" smtClean="0"/>
              <a:t>.</a:t>
            </a:r>
          </a:p>
          <a:p>
            <a:pPr lvl="1" eaLnBrk="1" hangingPunct="1">
              <a:lnSpc>
                <a:spcPct val="110000"/>
              </a:lnSpc>
              <a:spcAft>
                <a:spcPct val="15000"/>
              </a:spcAft>
            </a:pPr>
            <a:r>
              <a:rPr lang="en-GB" sz="2400" dirty="0" smtClean="0"/>
              <a:t>Hoe u </a:t>
            </a:r>
            <a:r>
              <a:rPr lang="en-GB" sz="2400" dirty="0" err="1" smtClean="0"/>
              <a:t>een</a:t>
            </a:r>
            <a:r>
              <a:rPr lang="en-GB" sz="2400" dirty="0" smtClean="0"/>
              <a:t> </a:t>
            </a:r>
            <a:r>
              <a:rPr lang="en-GB" sz="2400" dirty="0" err="1" smtClean="0"/>
              <a:t>bewusteloos</a:t>
            </a:r>
            <a:r>
              <a:rPr lang="en-GB" sz="2400" dirty="0" smtClean="0"/>
              <a:t> </a:t>
            </a:r>
            <a:r>
              <a:rPr lang="en-GB" sz="2400" dirty="0" err="1" smtClean="0"/>
              <a:t>slachtoffer</a:t>
            </a:r>
            <a:r>
              <a:rPr lang="en-GB" sz="2400" dirty="0" smtClean="0"/>
              <a:t> met </a:t>
            </a:r>
            <a:r>
              <a:rPr lang="en-GB" sz="2400" dirty="0" err="1" smtClean="0"/>
              <a:t>normale</a:t>
            </a:r>
            <a:r>
              <a:rPr lang="en-GB" sz="2400" dirty="0" smtClean="0"/>
              <a:t> </a:t>
            </a:r>
            <a:r>
              <a:rPr lang="en-GB" sz="2400" dirty="0" err="1" smtClean="0"/>
              <a:t>ademhaling</a:t>
            </a:r>
            <a:r>
              <a:rPr lang="en-GB" sz="2400" dirty="0" smtClean="0"/>
              <a:t> in </a:t>
            </a:r>
            <a:r>
              <a:rPr lang="en-GB" sz="2400" dirty="0" err="1" smtClean="0"/>
              <a:t>stabiele</a:t>
            </a:r>
            <a:r>
              <a:rPr lang="en-GB" sz="2400" dirty="0" smtClean="0"/>
              <a:t> </a:t>
            </a:r>
            <a:r>
              <a:rPr lang="en-GB" sz="2400" dirty="0" err="1" smtClean="0"/>
              <a:t>zijligging</a:t>
            </a:r>
            <a:r>
              <a:rPr lang="en-GB" sz="2400" dirty="0" smtClean="0"/>
              <a:t> </a:t>
            </a:r>
            <a:r>
              <a:rPr lang="en-GB" sz="2400" dirty="0" err="1" smtClean="0"/>
              <a:t>plaatst</a:t>
            </a:r>
            <a:r>
              <a:rPr lang="en-GB" sz="2400" dirty="0" smtClean="0"/>
              <a:t>.</a:t>
            </a:r>
          </a:p>
          <a:p>
            <a:pPr lvl="1" eaLnBrk="1" hangingPunct="1">
              <a:lnSpc>
                <a:spcPct val="110000"/>
              </a:lnSpc>
              <a:spcAft>
                <a:spcPct val="15000"/>
              </a:spcAft>
            </a:pPr>
            <a:r>
              <a:rPr lang="en-GB" sz="2400" dirty="0" smtClean="0"/>
              <a:t>Hoe u </a:t>
            </a:r>
            <a:r>
              <a:rPr lang="en-GB" sz="2400" dirty="0" err="1" smtClean="0"/>
              <a:t>rugslagen</a:t>
            </a:r>
            <a:r>
              <a:rPr lang="en-GB" sz="2400" dirty="0" smtClean="0"/>
              <a:t> en </a:t>
            </a:r>
            <a:r>
              <a:rPr lang="en-GB" sz="2400" dirty="0" err="1" smtClean="0"/>
              <a:t>buikstoten</a:t>
            </a:r>
            <a:r>
              <a:rPr lang="en-GB" sz="2400" dirty="0" smtClean="0"/>
              <a:t> </a:t>
            </a:r>
            <a:r>
              <a:rPr lang="en-GB" sz="2400" dirty="0" err="1" smtClean="0"/>
              <a:t>uitvoert</a:t>
            </a:r>
            <a:r>
              <a:rPr lang="en-GB" sz="2400" dirty="0" smtClean="0"/>
              <a:t> </a:t>
            </a:r>
            <a:r>
              <a:rPr lang="en-GB" sz="2400" dirty="0" err="1" smtClean="0"/>
              <a:t>bij</a:t>
            </a:r>
            <a:r>
              <a:rPr lang="en-GB" sz="2400" dirty="0" smtClean="0"/>
              <a:t> </a:t>
            </a:r>
            <a:r>
              <a:rPr lang="en-GB" sz="2400" dirty="0" err="1" smtClean="0"/>
              <a:t>een</a:t>
            </a:r>
            <a:r>
              <a:rPr lang="en-GB" sz="2400" dirty="0" smtClean="0"/>
              <a:t> </a:t>
            </a:r>
            <a:r>
              <a:rPr lang="en-GB" sz="2400" dirty="0" err="1" smtClean="0"/>
              <a:t>slachtoffer</a:t>
            </a:r>
            <a:r>
              <a:rPr lang="en-GB" sz="2400" dirty="0" smtClean="0"/>
              <a:t> </a:t>
            </a:r>
            <a:r>
              <a:rPr lang="en-GB" sz="2400" dirty="0" err="1" smtClean="0"/>
              <a:t>dat</a:t>
            </a:r>
            <a:r>
              <a:rPr lang="en-GB" sz="2400" dirty="0" smtClean="0"/>
              <a:t> </a:t>
            </a:r>
            <a:r>
              <a:rPr lang="en-GB" sz="2400" dirty="0" err="1" smtClean="0"/>
              <a:t>zich</a:t>
            </a:r>
            <a:r>
              <a:rPr lang="en-GB" sz="2400" dirty="0" smtClean="0"/>
              <a:t> </a:t>
            </a:r>
            <a:r>
              <a:rPr lang="en-GB" sz="2400" dirty="0" err="1" smtClean="0"/>
              <a:t>heeft</a:t>
            </a:r>
            <a:r>
              <a:rPr lang="en-GB" sz="2400" dirty="0" smtClean="0"/>
              <a:t> </a:t>
            </a:r>
            <a:r>
              <a:rPr lang="en-GB" sz="2400" dirty="0" err="1" smtClean="0"/>
              <a:t>verslikt</a:t>
            </a:r>
            <a:endParaRPr lang="en-GB" sz="2400" dirty="0" smtClean="0"/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>
                <a:solidFill>
                  <a:srgbClr val="084077"/>
                </a:solidFill>
              </a:rPr>
              <a:t>LEERDOELEN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GEEF 30 COMPRESSIES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19" name="Rounded Rectangle 21"/>
          <p:cNvSpPr>
            <a:spLocks noChangeAspect="1"/>
          </p:cNvSpPr>
          <p:nvPr/>
        </p:nvSpPr>
        <p:spPr>
          <a:xfrm>
            <a:off x="5269140" y="4099878"/>
            <a:ext cx="3493862" cy="789113"/>
          </a:xfrm>
          <a:prstGeom prst="roundRect">
            <a:avLst/>
          </a:prstGeom>
          <a:solidFill>
            <a:srgbClr val="C4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30 borstcompressies</a:t>
            </a:r>
          </a:p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beademingen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2"/>
          <p:cNvSpPr>
            <a:spLocks noChangeAspect="1"/>
          </p:cNvSpPr>
          <p:nvPr/>
        </p:nvSpPr>
        <p:spPr>
          <a:xfrm>
            <a:off x="5269140" y="2510595"/>
            <a:ext cx="3493862" cy="468000"/>
          </a:xfrm>
          <a:prstGeom prst="roundRect">
            <a:avLst/>
          </a:prstGeom>
          <a:solidFill>
            <a:srgbClr val="C41D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laat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) 112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bellen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AED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3"/>
          <p:cNvSpPr>
            <a:spLocks noChangeAspect="1"/>
          </p:cNvSpPr>
          <p:nvPr/>
        </p:nvSpPr>
        <p:spPr>
          <a:xfrm>
            <a:off x="5269140" y="3039558"/>
            <a:ext cx="3493862" cy="468000"/>
          </a:xfrm>
          <a:prstGeom prst="roundRect">
            <a:avLst/>
          </a:prstGeom>
          <a:solidFill>
            <a:srgbClr val="C41D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Open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luchtweg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4"/>
          <p:cNvSpPr>
            <a:spLocks noChangeAspect="1"/>
          </p:cNvSpPr>
          <p:nvPr/>
        </p:nvSpPr>
        <p:spPr>
          <a:xfrm>
            <a:off x="5269140" y="1985275"/>
            <a:ext cx="3493862" cy="468000"/>
          </a:xfrm>
          <a:prstGeom prst="roundRect">
            <a:avLst/>
          </a:prstGeom>
          <a:solidFill>
            <a:srgbClr val="08407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Slachtoffer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reageert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niet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5"/>
          <p:cNvSpPr>
            <a:spLocks noChangeAspect="1"/>
          </p:cNvSpPr>
          <p:nvPr/>
        </p:nvSpPr>
        <p:spPr>
          <a:xfrm>
            <a:off x="5269140" y="3568521"/>
            <a:ext cx="3493862" cy="468000"/>
          </a:xfrm>
          <a:prstGeom prst="roundRect">
            <a:avLst/>
          </a:prstGeom>
          <a:solidFill>
            <a:srgbClr val="08407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Ademhaling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niet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normaal</a:t>
            </a:r>
            <a:endParaRPr lang="en-US" sz="2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27"/>
          <p:cNvSpPr>
            <a:spLocks noChangeAspect="1"/>
          </p:cNvSpPr>
          <p:nvPr/>
        </p:nvSpPr>
        <p:spPr>
          <a:xfrm>
            <a:off x="5269140" y="4954469"/>
            <a:ext cx="3493862" cy="468000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Ga door 30:2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27"/>
          <p:cNvSpPr>
            <a:spLocks/>
          </p:cNvSpPr>
          <p:nvPr/>
        </p:nvSpPr>
        <p:spPr>
          <a:xfrm>
            <a:off x="5269140" y="5484976"/>
            <a:ext cx="3493862" cy="684000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Activeer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AED,</a:t>
            </a:r>
          </a:p>
          <a:p>
            <a:pPr algn="ctr"/>
            <a:r>
              <a:rPr lang="en-US" sz="2200" b="1" dirty="0" err="1">
                <a:latin typeface="Arial" pitchFamily="34" charset="0"/>
                <a:cs typeface="Arial" pitchFamily="34" charset="0"/>
              </a:rPr>
              <a:t>z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odra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deze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is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4" y="1521902"/>
            <a:ext cx="4293196" cy="4561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284662" y="1656000"/>
            <a:ext cx="4643437" cy="484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n-GB" sz="2400" dirty="0" err="1"/>
              <a:t>Plaats</a:t>
            </a:r>
            <a:r>
              <a:rPr lang="en-GB" sz="2400" dirty="0"/>
              <a:t> de </a:t>
            </a:r>
            <a:r>
              <a:rPr lang="en-GB" sz="2400" dirty="0" err="1"/>
              <a:t>hiel</a:t>
            </a:r>
            <a:r>
              <a:rPr lang="en-GB" sz="2400" dirty="0"/>
              <a:t> van </a:t>
            </a:r>
            <a:r>
              <a:rPr lang="en-GB" sz="2400" dirty="0" err="1"/>
              <a:t>een</a:t>
            </a:r>
            <a:r>
              <a:rPr lang="en-GB" sz="2400" dirty="0"/>
              <a:t> hand in het </a:t>
            </a:r>
            <a:r>
              <a:rPr lang="en-GB" sz="2400" dirty="0" err="1"/>
              <a:t>midden</a:t>
            </a:r>
            <a:r>
              <a:rPr lang="en-GB" sz="2400" dirty="0"/>
              <a:t> van de </a:t>
            </a:r>
            <a:r>
              <a:rPr lang="en-GB" sz="2400" dirty="0" err="1"/>
              <a:t>borstkas</a:t>
            </a:r>
            <a:endParaRPr lang="en-GB" sz="2400" dirty="0"/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n-GB" sz="2400" dirty="0" err="1"/>
              <a:t>Plaats</a:t>
            </a:r>
            <a:r>
              <a:rPr lang="en-GB" sz="2400" dirty="0"/>
              <a:t> </a:t>
            </a:r>
            <a:r>
              <a:rPr lang="en-GB" sz="2400" dirty="0" err="1"/>
              <a:t>uw</a:t>
            </a:r>
            <a:r>
              <a:rPr lang="en-GB" sz="2400" dirty="0"/>
              <a:t> </a:t>
            </a:r>
            <a:r>
              <a:rPr lang="en-GB" sz="2400" dirty="0" err="1"/>
              <a:t>andere</a:t>
            </a:r>
            <a:r>
              <a:rPr lang="en-GB" sz="2400" dirty="0"/>
              <a:t> hand </a:t>
            </a:r>
            <a:r>
              <a:rPr lang="en-GB" sz="2400" dirty="0" err="1"/>
              <a:t>bovenop</a:t>
            </a:r>
            <a:r>
              <a:rPr lang="en-GB" sz="2400" dirty="0"/>
              <a:t> de </a:t>
            </a:r>
            <a:r>
              <a:rPr lang="en-GB" sz="2400" dirty="0" err="1"/>
              <a:t>eerste</a:t>
            </a:r>
            <a:endParaRPr lang="en-GB" sz="2400" dirty="0"/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n-GB" sz="2400" dirty="0" err="1"/>
              <a:t>Zorg</a:t>
            </a:r>
            <a:r>
              <a:rPr lang="en-GB" sz="2400" dirty="0"/>
              <a:t> </a:t>
            </a:r>
            <a:r>
              <a:rPr lang="en-GB" sz="2400" dirty="0" err="1"/>
              <a:t>dat</a:t>
            </a:r>
            <a:r>
              <a:rPr lang="en-GB" sz="2400" dirty="0"/>
              <a:t> </a:t>
            </a:r>
            <a:r>
              <a:rPr lang="en-GB" sz="2400" dirty="0" err="1"/>
              <a:t>alleen</a:t>
            </a:r>
            <a:r>
              <a:rPr lang="en-GB" sz="2400" dirty="0"/>
              <a:t> de </a:t>
            </a:r>
            <a:r>
              <a:rPr lang="en-GB" sz="2400" dirty="0" err="1"/>
              <a:t>hiel</a:t>
            </a:r>
            <a:r>
              <a:rPr lang="en-GB" sz="2400" dirty="0"/>
              <a:t> van </a:t>
            </a:r>
            <a:r>
              <a:rPr lang="en-GB" sz="2400" dirty="0" smtClean="0"/>
              <a:t>de </a:t>
            </a:r>
            <a:r>
              <a:rPr lang="en-GB" sz="2400" dirty="0"/>
              <a:t>hand de </a:t>
            </a:r>
            <a:r>
              <a:rPr lang="en-GB" sz="2400" dirty="0" err="1"/>
              <a:t>borstkas</a:t>
            </a:r>
            <a:r>
              <a:rPr lang="en-GB" sz="2400" dirty="0"/>
              <a:t> </a:t>
            </a:r>
            <a:r>
              <a:rPr lang="en-GB" sz="2400" dirty="0" err="1"/>
              <a:t>raakt</a:t>
            </a:r>
            <a:endParaRPr lang="en-GB" sz="2400" dirty="0"/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n-GB" sz="2400" dirty="0" err="1"/>
              <a:t>Druk</a:t>
            </a:r>
            <a:r>
              <a:rPr lang="en-GB" sz="2400" dirty="0"/>
              <a:t> het </a:t>
            </a:r>
            <a:r>
              <a:rPr lang="en-GB" sz="2400" dirty="0" err="1"/>
              <a:t>borstbeen</a:t>
            </a:r>
            <a:r>
              <a:rPr lang="en-GB" sz="2400" dirty="0"/>
              <a:t> in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Tx/>
              <a:buChar char="–"/>
            </a:pPr>
            <a:r>
              <a:rPr lang="en-GB" sz="2000" dirty="0" err="1"/>
              <a:t>Frequentie</a:t>
            </a:r>
            <a:r>
              <a:rPr lang="en-GB" sz="2000" dirty="0"/>
              <a:t> </a:t>
            </a:r>
            <a:r>
              <a:rPr lang="en-GB" sz="2000" dirty="0" smtClean="0"/>
              <a:t>100 - 120 </a:t>
            </a:r>
            <a:r>
              <a:rPr lang="en-GB" sz="2000" dirty="0"/>
              <a:t>/ min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Tx/>
              <a:buChar char="–"/>
            </a:pPr>
            <a:r>
              <a:rPr lang="en-GB" sz="2000" dirty="0" err="1"/>
              <a:t>Diepte</a:t>
            </a:r>
            <a:r>
              <a:rPr lang="en-GB" sz="2000" dirty="0"/>
              <a:t> 5-6 cm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Tx/>
              <a:buChar char="–"/>
            </a:pPr>
            <a:r>
              <a:rPr lang="en-GB" sz="2000" dirty="0" err="1"/>
              <a:t>Gelijkmatig</a:t>
            </a:r>
            <a:r>
              <a:rPr lang="en-GB" sz="2000" dirty="0"/>
              <a:t> </a:t>
            </a:r>
            <a:r>
              <a:rPr lang="en-GB" sz="2000" dirty="0" err="1"/>
              <a:t>indrukken</a:t>
            </a:r>
            <a:r>
              <a:rPr lang="en-GB" sz="2000" dirty="0"/>
              <a:t> </a:t>
            </a:r>
            <a:r>
              <a:rPr lang="en-GB" sz="2000" dirty="0" smtClean="0"/>
              <a:t>– </a:t>
            </a:r>
            <a:r>
              <a:rPr lang="en-GB" sz="2000" dirty="0" err="1" smtClean="0"/>
              <a:t>omhoog</a:t>
            </a:r>
            <a:r>
              <a:rPr lang="en-GB" sz="2000" dirty="0" smtClean="0"/>
              <a:t> 	</a:t>
            </a:r>
            <a:r>
              <a:rPr lang="en-GB" sz="2000" dirty="0" err="1" smtClean="0"/>
              <a:t>laten</a:t>
            </a:r>
            <a:r>
              <a:rPr lang="en-GB" sz="2000" dirty="0" smtClean="0"/>
              <a:t> </a:t>
            </a:r>
            <a:r>
              <a:rPr lang="en-GB" sz="2000" dirty="0" err="1" smtClean="0"/>
              <a:t>komen</a:t>
            </a:r>
            <a:endParaRPr lang="en-GB" sz="2000" dirty="0" smtClean="0"/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Tx/>
              <a:buChar char="–"/>
            </a:pPr>
            <a:r>
              <a:rPr lang="en-GB" sz="2000" dirty="0" err="1" smtClean="0"/>
              <a:t>Voorkom</a:t>
            </a:r>
            <a:r>
              <a:rPr lang="en-GB" sz="2000" dirty="0" smtClean="0"/>
              <a:t> </a:t>
            </a:r>
            <a:r>
              <a:rPr lang="en-GB" sz="2000" dirty="0" err="1" smtClean="0"/>
              <a:t>leunen</a:t>
            </a:r>
            <a:endParaRPr lang="en-GB" sz="2000" dirty="0"/>
          </a:p>
        </p:txBody>
      </p:sp>
      <p:pic>
        <p:nvPicPr>
          <p:cNvPr id="19460" name="Afbeelding 4" descr="2.03.pdf"/>
          <p:cNvPicPr>
            <a:picLocks noChangeAspect="1"/>
          </p:cNvPicPr>
          <p:nvPr/>
        </p:nvPicPr>
        <p:blipFill>
          <a:blip r:embed="rId3" cstate="print"/>
          <a:srcRect l="53038" t="16055" b="27016"/>
          <a:stretch>
            <a:fillRect/>
          </a:stretch>
        </p:blipFill>
        <p:spPr bwMode="auto">
          <a:xfrm>
            <a:off x="559522" y="648277"/>
            <a:ext cx="2765657" cy="399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 descr="2.02.pdf"/>
          <p:cNvPicPr>
            <a:picLocks noChangeAspect="1"/>
          </p:cNvPicPr>
          <p:nvPr/>
        </p:nvPicPr>
        <p:blipFill rotWithShape="1">
          <a:blip r:embed="rId4" cstate="print"/>
          <a:srcRect l="29766" t="30359" r="29255" b="35706"/>
          <a:stretch/>
        </p:blipFill>
        <p:spPr>
          <a:xfrm>
            <a:off x="1784669" y="3866786"/>
            <a:ext cx="2518814" cy="2485545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BORSTCOMPRESSIES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GEEF 2 BEADEMINGEN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11" name="Rounded Rectangle 21"/>
          <p:cNvSpPr>
            <a:spLocks noChangeAspect="1"/>
          </p:cNvSpPr>
          <p:nvPr/>
        </p:nvSpPr>
        <p:spPr>
          <a:xfrm>
            <a:off x="5269140" y="4099878"/>
            <a:ext cx="3493862" cy="789113"/>
          </a:xfrm>
          <a:prstGeom prst="roundRect">
            <a:avLst/>
          </a:prstGeom>
          <a:solidFill>
            <a:srgbClr val="C4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30 borstcompressies</a:t>
            </a:r>
          </a:p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beademingen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22"/>
          <p:cNvSpPr>
            <a:spLocks noChangeAspect="1"/>
          </p:cNvSpPr>
          <p:nvPr/>
        </p:nvSpPr>
        <p:spPr>
          <a:xfrm>
            <a:off x="5269140" y="2510595"/>
            <a:ext cx="3493862" cy="468000"/>
          </a:xfrm>
          <a:prstGeom prst="roundRect">
            <a:avLst/>
          </a:prstGeom>
          <a:solidFill>
            <a:srgbClr val="C41D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laat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) 112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bellen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AED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23"/>
          <p:cNvSpPr>
            <a:spLocks noChangeAspect="1"/>
          </p:cNvSpPr>
          <p:nvPr/>
        </p:nvSpPr>
        <p:spPr>
          <a:xfrm>
            <a:off x="5269140" y="3039558"/>
            <a:ext cx="3493862" cy="468000"/>
          </a:xfrm>
          <a:prstGeom prst="roundRect">
            <a:avLst/>
          </a:prstGeom>
          <a:solidFill>
            <a:srgbClr val="C41D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Open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luchtweg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24"/>
          <p:cNvSpPr>
            <a:spLocks noChangeAspect="1"/>
          </p:cNvSpPr>
          <p:nvPr/>
        </p:nvSpPr>
        <p:spPr>
          <a:xfrm>
            <a:off x="5269140" y="1985275"/>
            <a:ext cx="3493862" cy="468000"/>
          </a:xfrm>
          <a:prstGeom prst="roundRect">
            <a:avLst/>
          </a:prstGeom>
          <a:solidFill>
            <a:srgbClr val="08407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Slachtoffer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reageert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niet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25"/>
          <p:cNvSpPr>
            <a:spLocks noChangeAspect="1"/>
          </p:cNvSpPr>
          <p:nvPr/>
        </p:nvSpPr>
        <p:spPr>
          <a:xfrm>
            <a:off x="5269140" y="3568521"/>
            <a:ext cx="3493862" cy="468000"/>
          </a:xfrm>
          <a:prstGeom prst="roundRect">
            <a:avLst/>
          </a:prstGeom>
          <a:solidFill>
            <a:srgbClr val="08407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Ademhaling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niet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normaal</a:t>
            </a:r>
            <a:endParaRPr lang="en-US" sz="2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27"/>
          <p:cNvSpPr>
            <a:spLocks noChangeAspect="1"/>
          </p:cNvSpPr>
          <p:nvPr/>
        </p:nvSpPr>
        <p:spPr>
          <a:xfrm>
            <a:off x="5269140" y="4954469"/>
            <a:ext cx="3493862" cy="468000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Ga door 30:2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27"/>
          <p:cNvSpPr>
            <a:spLocks/>
          </p:cNvSpPr>
          <p:nvPr/>
        </p:nvSpPr>
        <p:spPr>
          <a:xfrm>
            <a:off x="5269140" y="5484976"/>
            <a:ext cx="3493862" cy="684000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Activeer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AED,</a:t>
            </a:r>
          </a:p>
          <a:p>
            <a:pPr algn="ctr"/>
            <a:r>
              <a:rPr lang="en-US" sz="2200" b="1" dirty="0" err="1">
                <a:latin typeface="Arial" pitchFamily="34" charset="0"/>
                <a:cs typeface="Arial" pitchFamily="34" charset="0"/>
              </a:rPr>
              <a:t>z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odra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deze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is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6"/>
          <a:stretch/>
        </p:blipFill>
        <p:spPr>
          <a:xfrm>
            <a:off x="559118" y="1436738"/>
            <a:ext cx="4108704" cy="4731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643438" y="1822450"/>
            <a:ext cx="4500562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ts val="1600"/>
              </a:spcBef>
            </a:pPr>
            <a:r>
              <a:rPr lang="en-GB" sz="2400" dirty="0" smtClean="0"/>
              <a:t>Open de </a:t>
            </a:r>
            <a:r>
              <a:rPr lang="en-GB" sz="2400" dirty="0" err="1" smtClean="0"/>
              <a:t>luchtweg</a:t>
            </a:r>
            <a:endParaRPr lang="en-GB" sz="2400" dirty="0" smtClean="0"/>
          </a:p>
          <a:p>
            <a:pPr lvl="1" eaLnBrk="1" hangingPunct="1">
              <a:spcBef>
                <a:spcPts val="0"/>
              </a:spcBef>
            </a:pPr>
            <a:r>
              <a:rPr lang="en-GB" sz="2400" dirty="0" err="1" smtClean="0"/>
              <a:t>Kantel</a:t>
            </a:r>
            <a:r>
              <a:rPr lang="en-GB" sz="2400" dirty="0" smtClean="0"/>
              <a:t> het </a:t>
            </a:r>
            <a:r>
              <a:rPr lang="en-GB" sz="2400" dirty="0" err="1" smtClean="0"/>
              <a:t>hoofd</a:t>
            </a:r>
            <a:endParaRPr lang="en-GB" sz="2400" dirty="0" smtClean="0"/>
          </a:p>
          <a:p>
            <a:pPr lvl="1" eaLnBrk="1" hangingPunct="1">
              <a:spcBef>
                <a:spcPts val="0"/>
              </a:spcBef>
            </a:pPr>
            <a:r>
              <a:rPr lang="en-GB" sz="2400" dirty="0" smtClean="0"/>
              <a:t>Lift de kin</a:t>
            </a:r>
          </a:p>
          <a:p>
            <a:pPr eaLnBrk="1" hangingPunct="1">
              <a:spcBef>
                <a:spcPts val="1600"/>
              </a:spcBef>
            </a:pPr>
            <a:r>
              <a:rPr lang="en-GB" sz="2400" dirty="0" err="1" smtClean="0"/>
              <a:t>Knijp</a:t>
            </a:r>
            <a:r>
              <a:rPr lang="en-GB" sz="2400" dirty="0" smtClean="0"/>
              <a:t> de </a:t>
            </a:r>
            <a:r>
              <a:rPr lang="en-GB" sz="2400" dirty="0" err="1" smtClean="0"/>
              <a:t>neus</a:t>
            </a:r>
            <a:r>
              <a:rPr lang="en-GB" sz="2400" dirty="0" smtClean="0"/>
              <a:t> van het </a:t>
            </a:r>
            <a:r>
              <a:rPr lang="en-GB" sz="2400" dirty="0" err="1" smtClean="0"/>
              <a:t>slachtoffer</a:t>
            </a:r>
            <a:r>
              <a:rPr lang="en-GB" sz="2400" dirty="0" smtClean="0"/>
              <a:t> </a:t>
            </a:r>
            <a:r>
              <a:rPr lang="en-GB" sz="2400" dirty="0" err="1" smtClean="0"/>
              <a:t>dicht</a:t>
            </a:r>
            <a:r>
              <a:rPr lang="en-GB" sz="2400" dirty="0" smtClean="0"/>
              <a:t> en </a:t>
            </a:r>
            <a:r>
              <a:rPr lang="en-GB" sz="2400" dirty="0" err="1" smtClean="0"/>
              <a:t>adem</a:t>
            </a:r>
            <a:r>
              <a:rPr lang="en-GB" sz="2400" dirty="0" smtClean="0"/>
              <a:t> </a:t>
            </a:r>
            <a:r>
              <a:rPr lang="en-GB" sz="2400" dirty="0" err="1" smtClean="0"/>
              <a:t>zelf</a:t>
            </a:r>
            <a:r>
              <a:rPr lang="en-GB" sz="2400" dirty="0" smtClean="0"/>
              <a:t> </a:t>
            </a:r>
            <a:r>
              <a:rPr lang="en-GB" sz="2400" dirty="0" err="1" smtClean="0"/>
              <a:t>normaal</a:t>
            </a:r>
            <a:r>
              <a:rPr lang="en-GB" sz="2400" dirty="0" smtClean="0"/>
              <a:t> in</a:t>
            </a:r>
          </a:p>
          <a:p>
            <a:pPr eaLnBrk="1" hangingPunct="1">
              <a:spcBef>
                <a:spcPts val="1600"/>
              </a:spcBef>
            </a:pPr>
            <a:r>
              <a:rPr lang="en-GB" sz="2400" dirty="0" err="1" smtClean="0"/>
              <a:t>Plaats</a:t>
            </a:r>
            <a:r>
              <a:rPr lang="en-GB" sz="2400" dirty="0" smtClean="0"/>
              <a:t> </a:t>
            </a:r>
            <a:r>
              <a:rPr lang="en-GB" sz="2400" dirty="0" err="1" smtClean="0"/>
              <a:t>lippen</a:t>
            </a:r>
            <a:r>
              <a:rPr lang="en-GB" sz="2400" dirty="0" smtClean="0"/>
              <a:t> </a:t>
            </a:r>
            <a:r>
              <a:rPr lang="en-GB" sz="2400" dirty="0" err="1" smtClean="0"/>
              <a:t>rond</a:t>
            </a:r>
            <a:r>
              <a:rPr lang="en-GB" sz="2400" dirty="0" smtClean="0"/>
              <a:t> </a:t>
            </a:r>
            <a:r>
              <a:rPr lang="en-GB" sz="2400" dirty="0" err="1" smtClean="0"/>
              <a:t>mond</a:t>
            </a:r>
            <a:endParaRPr lang="en-GB" sz="2400" dirty="0" smtClean="0"/>
          </a:p>
          <a:p>
            <a:pPr eaLnBrk="1" hangingPunct="1">
              <a:spcBef>
                <a:spcPts val="1600"/>
              </a:spcBef>
            </a:pPr>
            <a:r>
              <a:rPr lang="en-GB" sz="2400" dirty="0" smtClean="0"/>
              <a:t>Blaas </a:t>
            </a:r>
            <a:r>
              <a:rPr lang="en-GB" sz="2400" dirty="0" err="1" smtClean="0"/>
              <a:t>rustig</a:t>
            </a:r>
            <a:r>
              <a:rPr lang="en-GB" sz="2400" dirty="0" smtClean="0"/>
              <a:t> in (</a:t>
            </a:r>
            <a:r>
              <a:rPr lang="en-GB" sz="2400" dirty="0" err="1" smtClean="0"/>
              <a:t>gedurende</a:t>
            </a:r>
            <a:r>
              <a:rPr lang="en-GB" sz="2400" dirty="0" smtClean="0"/>
              <a:t> 1 </a:t>
            </a:r>
            <a:r>
              <a:rPr lang="en-GB" sz="2400" dirty="0" err="1" smtClean="0"/>
              <a:t>seconde</a:t>
            </a:r>
            <a:r>
              <a:rPr lang="en-GB" sz="2400" dirty="0" smtClean="0"/>
              <a:t>) tot de </a:t>
            </a:r>
            <a:r>
              <a:rPr lang="en-GB" sz="2400" dirty="0" err="1" smtClean="0"/>
              <a:t>borstkas</a:t>
            </a:r>
            <a:r>
              <a:rPr lang="en-GB" sz="2400" dirty="0" smtClean="0"/>
              <a:t> </a:t>
            </a:r>
            <a:r>
              <a:rPr lang="en-GB" sz="2400" dirty="0" err="1" smtClean="0"/>
              <a:t>omhoog</a:t>
            </a:r>
            <a:r>
              <a:rPr lang="en-GB" sz="2400" dirty="0" smtClean="0"/>
              <a:t> </a:t>
            </a:r>
            <a:r>
              <a:rPr lang="en-GB" sz="2400" dirty="0" err="1" smtClean="0"/>
              <a:t>komt</a:t>
            </a:r>
            <a:endParaRPr lang="en-GB" sz="2400" dirty="0" smtClean="0"/>
          </a:p>
          <a:p>
            <a:pPr eaLnBrk="1" hangingPunct="1">
              <a:lnSpc>
                <a:spcPct val="80000"/>
              </a:lnSpc>
              <a:buNone/>
            </a:pPr>
            <a:endParaRPr lang="en-US" sz="2400" dirty="0" smtClean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BEADEMEN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6"/>
          <a:stretch/>
        </p:blipFill>
        <p:spPr>
          <a:xfrm>
            <a:off x="559118" y="1436738"/>
            <a:ext cx="4108704" cy="4731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464000" y="2062623"/>
            <a:ext cx="4656870" cy="296657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ts val="1600"/>
              </a:spcBef>
            </a:pPr>
            <a:r>
              <a:rPr lang="en-GB" sz="2400" dirty="0" err="1" smtClean="0"/>
              <a:t>Laat</a:t>
            </a:r>
            <a:r>
              <a:rPr lang="en-GB" sz="2400" dirty="0" smtClean="0"/>
              <a:t> de </a:t>
            </a:r>
            <a:r>
              <a:rPr lang="en-GB" sz="2400" dirty="0" err="1" smtClean="0"/>
              <a:t>borstkas</a:t>
            </a:r>
            <a:r>
              <a:rPr lang="en-GB" sz="2400" dirty="0" smtClean="0"/>
              <a:t> </a:t>
            </a:r>
            <a:r>
              <a:rPr lang="en-GB" sz="2400" dirty="0" err="1" smtClean="0"/>
              <a:t>terugvallen</a:t>
            </a:r>
            <a:endParaRPr lang="en-GB" sz="2400" dirty="0" smtClean="0"/>
          </a:p>
          <a:p>
            <a:pPr eaLnBrk="1" hangingPunct="1">
              <a:spcBef>
                <a:spcPts val="1600"/>
              </a:spcBef>
            </a:pPr>
            <a:r>
              <a:rPr lang="en-GB" sz="2400" dirty="0" err="1" smtClean="0"/>
              <a:t>Herhaal</a:t>
            </a:r>
            <a:r>
              <a:rPr lang="en-GB" sz="2400" dirty="0" smtClean="0"/>
              <a:t> de </a:t>
            </a:r>
            <a:r>
              <a:rPr lang="en-GB" sz="2400" dirty="0" err="1" smtClean="0"/>
              <a:t>beademing</a:t>
            </a:r>
            <a:endParaRPr lang="en-GB" sz="2400" dirty="0" smtClean="0"/>
          </a:p>
          <a:p>
            <a:pPr eaLnBrk="1" hangingPunct="1">
              <a:spcBef>
                <a:spcPts val="1600"/>
              </a:spcBef>
            </a:pPr>
            <a:r>
              <a:rPr lang="en-GB" sz="2400" dirty="0" err="1" smtClean="0"/>
              <a:t>Onderbreek</a:t>
            </a:r>
            <a:r>
              <a:rPr lang="en-GB" sz="2400" dirty="0" smtClean="0"/>
              <a:t> borstcompressies </a:t>
            </a:r>
            <a:r>
              <a:rPr lang="en-GB" sz="2400" dirty="0" err="1" smtClean="0"/>
              <a:t>niet</a:t>
            </a:r>
            <a:r>
              <a:rPr lang="en-GB" sz="2400" dirty="0" smtClean="0"/>
              <a:t> </a:t>
            </a:r>
            <a:r>
              <a:rPr lang="en-GB" sz="2400" dirty="0" err="1" smtClean="0"/>
              <a:t>langer</a:t>
            </a:r>
            <a:r>
              <a:rPr lang="en-GB" sz="2400" dirty="0" smtClean="0"/>
              <a:t> </a:t>
            </a:r>
            <a:r>
              <a:rPr lang="en-GB" sz="2400" dirty="0" err="1" smtClean="0"/>
              <a:t>dan</a:t>
            </a:r>
            <a:r>
              <a:rPr lang="en-GB" sz="2400" dirty="0" smtClean="0"/>
              <a:t> 10 </a:t>
            </a:r>
            <a:r>
              <a:rPr lang="en-GB" sz="2400" dirty="0" err="1" smtClean="0"/>
              <a:t>seconde</a:t>
            </a:r>
            <a:endParaRPr lang="en-GB" sz="2400" dirty="0" smtClean="0"/>
          </a:p>
          <a:p>
            <a:pPr eaLnBrk="1" hangingPunct="1">
              <a:lnSpc>
                <a:spcPct val="80000"/>
              </a:lnSpc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  <a:buNone/>
            </a:pPr>
            <a:endParaRPr lang="en-US" sz="2400" dirty="0" smtClean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BEADEMEN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9"/>
          <a:stretch/>
        </p:blipFill>
        <p:spPr>
          <a:xfrm>
            <a:off x="597408" y="1461515"/>
            <a:ext cx="3840480" cy="4227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78293" y="5141196"/>
            <a:ext cx="4395352" cy="83953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GB" sz="4800" dirty="0" smtClean="0"/>
              <a:t>30	</a:t>
            </a:r>
            <a:r>
              <a:rPr lang="nl-NL" sz="4800" b="1" dirty="0" smtClean="0">
                <a:solidFill>
                  <a:srgbClr val="FF0000"/>
                </a:solidFill>
              </a:rPr>
              <a:t> </a:t>
            </a:r>
            <a:r>
              <a:rPr lang="en-GB" sz="4800" dirty="0" smtClean="0"/>
              <a:t>			2</a:t>
            </a:r>
            <a:endParaRPr lang="en-US" sz="4800" dirty="0" smtClean="0"/>
          </a:p>
        </p:txBody>
      </p:sp>
      <p:sp>
        <p:nvSpPr>
          <p:cNvPr id="23556" name="Rechthoek 5"/>
          <p:cNvSpPr>
            <a:spLocks noChangeArrowheads="1"/>
          </p:cNvSpPr>
          <p:nvPr/>
        </p:nvSpPr>
        <p:spPr bwMode="auto">
          <a:xfrm>
            <a:off x="322623" y="5814241"/>
            <a:ext cx="850669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ts val="0"/>
              </a:spcBef>
              <a:spcAft>
                <a:spcPts val="0"/>
              </a:spcAft>
            </a:pPr>
            <a:r>
              <a:rPr lang="en-GB" sz="2100" i="1" dirty="0" err="1" smtClean="0"/>
              <a:t>Indien</a:t>
            </a:r>
            <a:r>
              <a:rPr lang="en-GB" sz="2100" i="1" dirty="0" smtClean="0"/>
              <a:t> </a:t>
            </a:r>
            <a:r>
              <a:rPr lang="en-GB" sz="2100" i="1" dirty="0" err="1"/>
              <a:t>mogelijk</a:t>
            </a:r>
            <a:r>
              <a:rPr lang="en-GB" sz="2100" i="1" dirty="0"/>
              <a:t>: </a:t>
            </a:r>
            <a:r>
              <a:rPr lang="en-GB" sz="2100" i="1" dirty="0" err="1"/>
              <a:t>wissel</a:t>
            </a:r>
            <a:r>
              <a:rPr lang="en-GB" sz="2100" i="1" dirty="0"/>
              <a:t> </a:t>
            </a:r>
            <a:r>
              <a:rPr lang="en-GB" sz="2100" i="1" dirty="0" err="1"/>
              <a:t>om</a:t>
            </a:r>
            <a:r>
              <a:rPr lang="en-GB" sz="2100" i="1" dirty="0"/>
              <a:t> </a:t>
            </a:r>
            <a:r>
              <a:rPr lang="en-GB" sz="2100" i="1" dirty="0" smtClean="0"/>
              <a:t>de 2 </a:t>
            </a:r>
            <a:r>
              <a:rPr lang="en-GB" sz="2100" i="1" dirty="0" err="1"/>
              <a:t>minuten</a:t>
            </a:r>
            <a:r>
              <a:rPr lang="en-GB" sz="2100" i="1" dirty="0"/>
              <a:t> van </a:t>
            </a:r>
            <a:r>
              <a:rPr lang="en-GB" sz="2100" i="1" dirty="0" err="1"/>
              <a:t>hulpverlener</a:t>
            </a:r>
            <a:endParaRPr lang="en-US" sz="2100" i="1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GA DOOR MET REANIMEREN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32"/>
          <a:stretch/>
        </p:blipFill>
        <p:spPr>
          <a:xfrm>
            <a:off x="1052014" y="1543678"/>
            <a:ext cx="3168975" cy="369679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6"/>
          <a:stretch/>
        </p:blipFill>
        <p:spPr>
          <a:xfrm>
            <a:off x="4590342" y="1330318"/>
            <a:ext cx="3395418" cy="3910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buFontTx/>
              <a:buNone/>
            </a:pPr>
            <a:endParaRPr lang="en-GB" dirty="0" smtClean="0"/>
          </a:p>
          <a:p>
            <a:pPr marL="0" indent="0" algn="ctr">
              <a:buFontTx/>
              <a:buNone/>
            </a:pPr>
            <a:endParaRPr lang="en-GB" dirty="0" smtClean="0"/>
          </a:p>
        </p:txBody>
      </p:sp>
      <p:sp>
        <p:nvSpPr>
          <p:cNvPr id="38915" name="Rectangle 18"/>
          <p:cNvSpPr>
            <a:spLocks noChangeArrowheads="1"/>
          </p:cNvSpPr>
          <p:nvPr/>
        </p:nvSpPr>
        <p:spPr bwMode="auto">
          <a:xfrm>
            <a:off x="806450" y="1594340"/>
            <a:ext cx="7531100" cy="74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4000" b="1" dirty="0">
                <a:solidFill>
                  <a:srgbClr val="084077"/>
                </a:solidFill>
              </a:rPr>
              <a:t>VRAGEN</a:t>
            </a:r>
            <a:r>
              <a:rPr lang="en-GB" sz="4000" b="1" dirty="0" smtClean="0">
                <a:solidFill>
                  <a:srgbClr val="084077"/>
                </a:solidFill>
              </a:rPr>
              <a:t>?</a:t>
            </a:r>
          </a:p>
          <a:p>
            <a:pPr algn="ctr">
              <a:spcBef>
                <a:spcPct val="20000"/>
              </a:spcBef>
            </a:pPr>
            <a:endParaRPr lang="en-GB" sz="4000" b="1" dirty="0">
              <a:solidFill>
                <a:srgbClr val="084077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GB" sz="4000" b="1" dirty="0" smtClean="0">
                <a:solidFill>
                  <a:srgbClr val="084077"/>
                </a:solidFill>
              </a:rPr>
              <a:t> </a:t>
            </a:r>
            <a:endParaRPr lang="en-GB" sz="4000" dirty="0"/>
          </a:p>
        </p:txBody>
      </p:sp>
      <p:sp>
        <p:nvSpPr>
          <p:cNvPr id="9" name="Rounded Rectangle 24"/>
          <p:cNvSpPr>
            <a:spLocks noChangeAspect="1"/>
          </p:cNvSpPr>
          <p:nvPr/>
        </p:nvSpPr>
        <p:spPr>
          <a:xfrm>
            <a:off x="1636271" y="3308783"/>
            <a:ext cx="5871457" cy="786477"/>
          </a:xfrm>
          <a:prstGeom prst="roundRect">
            <a:avLst/>
          </a:prstGeom>
          <a:solidFill>
            <a:srgbClr val="08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Oefenen vaardigheden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20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21"/>
          <p:cNvSpPr>
            <a:spLocks noChangeAspect="1"/>
          </p:cNvSpPr>
          <p:nvPr/>
        </p:nvSpPr>
        <p:spPr>
          <a:xfrm>
            <a:off x="1159898" y="3686200"/>
            <a:ext cx="3493862" cy="789113"/>
          </a:xfrm>
          <a:prstGeom prst="roundRect">
            <a:avLst/>
          </a:prstGeom>
          <a:solidFill>
            <a:srgbClr val="C41D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30 borstcompressies</a:t>
            </a:r>
          </a:p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beademingen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22"/>
          <p:cNvSpPr>
            <a:spLocks noChangeAspect="1"/>
          </p:cNvSpPr>
          <p:nvPr/>
        </p:nvSpPr>
        <p:spPr>
          <a:xfrm>
            <a:off x="1159898" y="2096917"/>
            <a:ext cx="3493862" cy="468000"/>
          </a:xfrm>
          <a:prstGeom prst="roundRect">
            <a:avLst/>
          </a:prstGeom>
          <a:solidFill>
            <a:srgbClr val="C41D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laat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) 112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bellen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AED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23"/>
          <p:cNvSpPr>
            <a:spLocks noChangeAspect="1"/>
          </p:cNvSpPr>
          <p:nvPr/>
        </p:nvSpPr>
        <p:spPr>
          <a:xfrm>
            <a:off x="1159898" y="2625880"/>
            <a:ext cx="3493862" cy="468000"/>
          </a:xfrm>
          <a:prstGeom prst="roundRect">
            <a:avLst/>
          </a:prstGeom>
          <a:solidFill>
            <a:srgbClr val="C41D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Open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luchtweg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24"/>
          <p:cNvSpPr>
            <a:spLocks noChangeAspect="1"/>
          </p:cNvSpPr>
          <p:nvPr/>
        </p:nvSpPr>
        <p:spPr>
          <a:xfrm>
            <a:off x="1159898" y="1571597"/>
            <a:ext cx="3493862" cy="468000"/>
          </a:xfrm>
          <a:prstGeom prst="roundRect">
            <a:avLst/>
          </a:prstGeom>
          <a:solidFill>
            <a:srgbClr val="08407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Slachtoffer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reageert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niet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25"/>
          <p:cNvSpPr>
            <a:spLocks noChangeAspect="1"/>
          </p:cNvSpPr>
          <p:nvPr/>
        </p:nvSpPr>
        <p:spPr>
          <a:xfrm>
            <a:off x="1159898" y="3154843"/>
            <a:ext cx="3493862" cy="468000"/>
          </a:xfrm>
          <a:prstGeom prst="roundRect">
            <a:avLst/>
          </a:prstGeom>
          <a:solidFill>
            <a:srgbClr val="08407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Ademhaling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niet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normaal</a:t>
            </a:r>
            <a:endParaRPr lang="en-US" sz="2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27"/>
          <p:cNvSpPr>
            <a:spLocks noChangeAspect="1"/>
          </p:cNvSpPr>
          <p:nvPr/>
        </p:nvSpPr>
        <p:spPr>
          <a:xfrm>
            <a:off x="1159898" y="4540791"/>
            <a:ext cx="3493862" cy="468000"/>
          </a:xfrm>
          <a:prstGeom prst="roundRect">
            <a:avLst/>
          </a:prstGeom>
          <a:solidFill>
            <a:srgbClr val="C41D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Ga door 30:2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7"/>
          <p:cNvSpPr>
            <a:spLocks/>
          </p:cNvSpPr>
          <p:nvPr/>
        </p:nvSpPr>
        <p:spPr>
          <a:xfrm>
            <a:off x="1159898" y="5071296"/>
            <a:ext cx="3545452" cy="824400"/>
          </a:xfrm>
          <a:prstGeom prst="roundRect">
            <a:avLst/>
          </a:prstGeom>
          <a:solidFill>
            <a:srgbClr val="C4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Activeer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AED, </a:t>
            </a:r>
          </a:p>
          <a:p>
            <a:pPr algn="ctr"/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zodra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deze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is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905157" y="2039597"/>
            <a:ext cx="3918412" cy="251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1600"/>
              </a:spcBef>
              <a:buFont typeface="Arial"/>
              <a:buChar char="•"/>
            </a:pPr>
            <a:r>
              <a:rPr lang="nl-NL" sz="2400" dirty="0" smtClean="0"/>
              <a:t>Laat een AED halen indien beschikbaar</a:t>
            </a:r>
            <a:endParaRPr lang="en-GB" sz="2400" dirty="0" smtClean="0">
              <a:solidFill>
                <a:srgbClr val="000000"/>
              </a:solidFill>
            </a:endParaRPr>
          </a:p>
          <a:p>
            <a:pPr marL="342900" indent="-342900">
              <a:spcBef>
                <a:spcPts val="1600"/>
              </a:spcBef>
              <a:buFont typeface="Arial"/>
              <a:buChar char="•"/>
            </a:pPr>
            <a:r>
              <a:rPr lang="en-GB" sz="2400" dirty="0" err="1" smtClean="0">
                <a:solidFill>
                  <a:srgbClr val="000000"/>
                </a:solidFill>
              </a:rPr>
              <a:t>Geen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</a:rPr>
              <a:t>omstander</a:t>
            </a:r>
            <a:r>
              <a:rPr lang="en-GB" sz="2400" dirty="0" smtClean="0">
                <a:solidFill>
                  <a:srgbClr val="000000"/>
                </a:solidFill>
              </a:rPr>
              <a:t>,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haal</a:t>
            </a:r>
            <a:r>
              <a:rPr lang="en-US" sz="2400" dirty="0" smtClean="0">
                <a:solidFill>
                  <a:srgbClr val="000000"/>
                </a:solidFill>
              </a:rPr>
              <a:t>  </a:t>
            </a:r>
            <a:r>
              <a:rPr lang="en-US" sz="2400" dirty="0" err="1" smtClean="0">
                <a:solidFill>
                  <a:srgbClr val="000000"/>
                </a:solidFill>
              </a:rPr>
              <a:t>na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controle</a:t>
            </a:r>
            <a:r>
              <a:rPr lang="en-US" sz="2400" dirty="0" smtClean="0">
                <a:solidFill>
                  <a:srgbClr val="000000"/>
                </a:solidFill>
              </a:rPr>
              <a:t> van de </a:t>
            </a:r>
            <a:r>
              <a:rPr lang="en-US" sz="2400" dirty="0" err="1" smtClean="0">
                <a:solidFill>
                  <a:srgbClr val="000000"/>
                </a:solidFill>
              </a:rPr>
              <a:t>ademhaling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een</a:t>
            </a:r>
            <a:r>
              <a:rPr lang="en-US" sz="2400" dirty="0" smtClean="0">
                <a:solidFill>
                  <a:srgbClr val="000000"/>
                </a:solidFill>
              </a:rPr>
              <a:t> AED </a:t>
            </a:r>
            <a:r>
              <a:rPr lang="en-US" sz="2400" dirty="0" err="1" smtClean="0">
                <a:solidFill>
                  <a:srgbClr val="000000"/>
                </a:solidFill>
              </a:rPr>
              <a:t>indien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u="sng" dirty="0" smtClean="0">
                <a:solidFill>
                  <a:srgbClr val="000000"/>
                </a:solidFill>
              </a:rPr>
              <a:t>direct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beschikbaar</a:t>
            </a:r>
            <a:endParaRPr lang="en-GB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13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Afbeelding 3" descr="3.0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73991" y="1268413"/>
            <a:ext cx="3403955" cy="405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GEBRUIK VAN DE AED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6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604464" y="2024285"/>
            <a:ext cx="4131763" cy="40832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sz="2400" dirty="0" err="1" smtClean="0"/>
              <a:t>Sommige</a:t>
            </a:r>
            <a:r>
              <a:rPr lang="en-GB" sz="2400" dirty="0" smtClean="0"/>
              <a:t> AED’s </a:t>
            </a:r>
            <a:r>
              <a:rPr lang="en-GB" sz="2400" dirty="0" err="1" smtClean="0"/>
              <a:t>gaan</a:t>
            </a:r>
            <a:r>
              <a:rPr lang="en-GB" sz="2400" dirty="0" smtClean="0"/>
              <a:t> </a:t>
            </a:r>
            <a:r>
              <a:rPr lang="en-GB" sz="2400" dirty="0" err="1" smtClean="0"/>
              <a:t>automatisch</a:t>
            </a:r>
            <a:r>
              <a:rPr lang="en-GB" sz="2400" dirty="0" smtClean="0"/>
              <a:t> </a:t>
            </a:r>
            <a:r>
              <a:rPr lang="en-GB" sz="2400" dirty="0" err="1" smtClean="0"/>
              <a:t>aan</a:t>
            </a:r>
            <a:r>
              <a:rPr lang="en-GB" sz="2400" dirty="0" smtClean="0"/>
              <a:t> </a:t>
            </a:r>
            <a:r>
              <a:rPr lang="en-GB" sz="2400" dirty="0" err="1" smtClean="0"/>
              <a:t>als</a:t>
            </a:r>
            <a:r>
              <a:rPr lang="en-GB" sz="2400" dirty="0" smtClean="0"/>
              <a:t> u de </a:t>
            </a:r>
            <a:r>
              <a:rPr lang="en-GB" sz="2400" dirty="0" err="1" smtClean="0"/>
              <a:t>deksel</a:t>
            </a:r>
            <a:r>
              <a:rPr lang="en-GB" sz="2400" dirty="0" smtClean="0"/>
              <a:t> </a:t>
            </a:r>
            <a:r>
              <a:rPr lang="en-GB" sz="2400" dirty="0" err="1" smtClean="0"/>
              <a:t>opent</a:t>
            </a:r>
            <a:r>
              <a:rPr lang="en-GB" sz="2400" dirty="0" smtClean="0"/>
              <a:t>. </a:t>
            </a:r>
          </a:p>
          <a:p>
            <a:pPr eaLnBrk="1" hangingPunct="1"/>
            <a:endParaRPr lang="en-GB" sz="2400" dirty="0" smtClean="0"/>
          </a:p>
          <a:p>
            <a:pPr eaLnBrk="1" hangingPunct="1"/>
            <a:r>
              <a:rPr lang="en-GB" sz="2400" dirty="0" err="1" smtClean="0"/>
              <a:t>Bij</a:t>
            </a:r>
            <a:r>
              <a:rPr lang="en-GB" sz="2400" dirty="0" smtClean="0"/>
              <a:t> </a:t>
            </a:r>
            <a:r>
              <a:rPr lang="en-GB" sz="2400" dirty="0" err="1" smtClean="0"/>
              <a:t>anderen</a:t>
            </a:r>
            <a:r>
              <a:rPr lang="en-GB" sz="2400" dirty="0" smtClean="0"/>
              <a:t> </a:t>
            </a:r>
            <a:r>
              <a:rPr lang="en-GB" sz="2400" dirty="0" err="1" smtClean="0"/>
              <a:t>moet</a:t>
            </a:r>
            <a:r>
              <a:rPr lang="en-GB" sz="2400" dirty="0" smtClean="0"/>
              <a:t> u </a:t>
            </a:r>
            <a:r>
              <a:rPr lang="en-GB" sz="2400" dirty="0" err="1" smtClean="0"/>
              <a:t>een</a:t>
            </a:r>
            <a:r>
              <a:rPr lang="en-GB" sz="2400" dirty="0" smtClean="0"/>
              <a:t> “</a:t>
            </a:r>
            <a:r>
              <a:rPr lang="en-GB" sz="2400" dirty="0" err="1" smtClean="0"/>
              <a:t>aan”-knop</a:t>
            </a:r>
            <a:r>
              <a:rPr lang="en-GB" sz="2400" dirty="0" smtClean="0"/>
              <a:t> </a:t>
            </a:r>
            <a:r>
              <a:rPr lang="en-GB" sz="2400" dirty="0" err="1" smtClean="0"/>
              <a:t>indrukken</a:t>
            </a:r>
            <a:r>
              <a:rPr lang="en-GB" sz="2400" dirty="0" smtClean="0"/>
              <a:t>.</a:t>
            </a:r>
          </a:p>
          <a:p>
            <a:pPr eaLnBrk="1" hangingPunct="1">
              <a:buNone/>
            </a:pPr>
            <a:endParaRPr lang="en-GB" sz="2400" dirty="0" smtClean="0"/>
          </a:p>
          <a:p>
            <a:pPr eaLnBrk="1" hangingPunct="1"/>
            <a:r>
              <a:rPr lang="en-GB" sz="2400" dirty="0" err="1" smtClean="0"/>
              <a:t>Er</a:t>
            </a:r>
            <a:r>
              <a:rPr lang="en-GB" sz="2400" dirty="0" smtClean="0"/>
              <a:t> </a:t>
            </a:r>
            <a:r>
              <a:rPr lang="en-GB" sz="2400" dirty="0" err="1" smtClean="0"/>
              <a:t>zijn</a:t>
            </a:r>
            <a:r>
              <a:rPr lang="en-GB" sz="2400" dirty="0" smtClean="0"/>
              <a:t> AED’s </a:t>
            </a:r>
            <a:r>
              <a:rPr lang="en-GB" sz="2400" u="sng" dirty="0" smtClean="0"/>
              <a:t>met</a:t>
            </a:r>
            <a:r>
              <a:rPr lang="en-GB" sz="2400" dirty="0" smtClean="0"/>
              <a:t> en </a:t>
            </a:r>
            <a:r>
              <a:rPr lang="en-GB" sz="2400" u="sng" dirty="0" err="1" smtClean="0"/>
              <a:t>zonder</a:t>
            </a:r>
            <a:r>
              <a:rPr lang="en-GB" sz="2400" dirty="0" smtClean="0"/>
              <a:t> </a:t>
            </a:r>
            <a:r>
              <a:rPr lang="en-GB" sz="2400" dirty="0" err="1" smtClean="0"/>
              <a:t>schok-knop</a:t>
            </a:r>
            <a:endParaRPr lang="en-GB" sz="2400" dirty="0" smtClean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ZET DE AED AAN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7"/>
          <a:stretch/>
        </p:blipFill>
        <p:spPr>
          <a:xfrm>
            <a:off x="668084" y="1863007"/>
            <a:ext cx="3733228" cy="375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6562" y="2471563"/>
            <a:ext cx="8278813" cy="211429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GB" sz="2400" dirty="0" smtClean="0"/>
              <a:t>Elk </a:t>
            </a:r>
            <a:r>
              <a:rPr lang="en-GB" sz="2400" dirty="0" err="1" smtClean="0"/>
              <a:t>jaar</a:t>
            </a:r>
            <a:r>
              <a:rPr lang="en-GB" sz="2400" dirty="0" smtClean="0"/>
              <a:t> </a:t>
            </a:r>
            <a:r>
              <a:rPr lang="en-GB" sz="2400" dirty="0" err="1" smtClean="0"/>
              <a:t>krijgen</a:t>
            </a:r>
            <a:r>
              <a:rPr lang="en-GB" sz="2400" dirty="0" smtClean="0"/>
              <a:t> in Nederland 15.000 </a:t>
            </a:r>
            <a:r>
              <a:rPr lang="en-GB" sz="2400" dirty="0" err="1" smtClean="0"/>
              <a:t>mensen</a:t>
            </a:r>
            <a:r>
              <a:rPr lang="en-GB" sz="2400" dirty="0" smtClean="0"/>
              <a:t> </a:t>
            </a:r>
            <a:r>
              <a:rPr lang="en-GB" sz="2400" dirty="0" err="1" smtClean="0"/>
              <a:t>een</a:t>
            </a:r>
            <a:r>
              <a:rPr lang="en-GB" sz="2400" dirty="0" smtClean="0"/>
              <a:t> </a:t>
            </a:r>
            <a:r>
              <a:rPr lang="en-GB" sz="2400" dirty="0" err="1" smtClean="0"/>
              <a:t>circulatiestilstand</a:t>
            </a:r>
            <a:r>
              <a:rPr lang="en-GB" sz="2400" dirty="0" smtClean="0"/>
              <a:t> </a:t>
            </a:r>
            <a:r>
              <a:rPr lang="en-GB" sz="2400" dirty="0" err="1" smtClean="0"/>
              <a:t>buiten</a:t>
            </a:r>
            <a:r>
              <a:rPr lang="en-GB" sz="2400" dirty="0" smtClean="0"/>
              <a:t> het </a:t>
            </a:r>
            <a:r>
              <a:rPr lang="en-GB" sz="2400" dirty="0" err="1" smtClean="0"/>
              <a:t>ziekenhuis</a:t>
            </a:r>
            <a:endParaRPr lang="en-GB" sz="24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GB" sz="2400" dirty="0" smtClean="0"/>
              <a:t>Het </a:t>
            </a:r>
            <a:r>
              <a:rPr lang="en-GB" sz="2400" dirty="0" err="1" smtClean="0"/>
              <a:t>uitvoeren</a:t>
            </a:r>
            <a:r>
              <a:rPr lang="en-GB" sz="2400" dirty="0" smtClean="0"/>
              <a:t> van </a:t>
            </a:r>
            <a:r>
              <a:rPr lang="en-GB" sz="2400" dirty="0" err="1" smtClean="0"/>
              <a:t>reanimatie</a:t>
            </a:r>
            <a:r>
              <a:rPr lang="en-GB" sz="2400" dirty="0" smtClean="0"/>
              <a:t> </a:t>
            </a:r>
            <a:r>
              <a:rPr lang="en-GB" sz="2400" dirty="0" err="1" smtClean="0"/>
              <a:t>vóór</a:t>
            </a:r>
            <a:r>
              <a:rPr lang="en-GB" sz="2400" dirty="0" smtClean="0"/>
              <a:t> de </a:t>
            </a:r>
            <a:r>
              <a:rPr lang="en-GB" sz="2400" dirty="0" err="1" smtClean="0"/>
              <a:t>aankomst</a:t>
            </a:r>
            <a:r>
              <a:rPr lang="en-GB" sz="2400" dirty="0" smtClean="0"/>
              <a:t> van </a:t>
            </a:r>
            <a:r>
              <a:rPr lang="nl-NL" sz="2400" dirty="0" smtClean="0"/>
              <a:t>professionele </a:t>
            </a:r>
            <a:r>
              <a:rPr lang="nl-NL" sz="2400" dirty="0"/>
              <a:t>hulpverleners of first-</a:t>
            </a:r>
            <a:r>
              <a:rPr lang="nl-NL" sz="2400" dirty="0" err="1" smtClean="0"/>
              <a:t>responders</a:t>
            </a:r>
            <a:r>
              <a:rPr lang="nl-NL" sz="2400" dirty="0" smtClean="0"/>
              <a:t> </a:t>
            </a:r>
            <a:r>
              <a:rPr lang="en-GB" sz="2400" dirty="0" smtClean="0"/>
              <a:t>is </a:t>
            </a:r>
            <a:r>
              <a:rPr lang="en-GB" sz="2400" dirty="0" err="1" smtClean="0"/>
              <a:t>voor</a:t>
            </a:r>
            <a:r>
              <a:rPr lang="en-GB" sz="2400" dirty="0" smtClean="0"/>
              <a:t> de </a:t>
            </a:r>
            <a:r>
              <a:rPr lang="en-GB" sz="2400" dirty="0" err="1" smtClean="0"/>
              <a:t>slachtoffers</a:t>
            </a:r>
            <a:r>
              <a:rPr lang="en-GB" sz="2400" dirty="0" smtClean="0"/>
              <a:t> van </a:t>
            </a:r>
            <a:r>
              <a:rPr lang="en-GB" sz="2400" dirty="0" err="1" smtClean="0"/>
              <a:t>levensbelang</a:t>
            </a:r>
            <a:endParaRPr lang="en-GB" sz="24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ACHTERGRONDINFORMATIE (1)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5292725" y="1989138"/>
            <a:ext cx="1871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 sz="180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VOLG AED-INSTRUCTIES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1" t="4379" b="8076"/>
          <a:stretch/>
        </p:blipFill>
        <p:spPr>
          <a:xfrm>
            <a:off x="1674618" y="1185623"/>
            <a:ext cx="2249826" cy="244759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19" t="2508" b="5244"/>
          <a:stretch/>
        </p:blipFill>
        <p:spPr>
          <a:xfrm>
            <a:off x="5193536" y="1185623"/>
            <a:ext cx="2435800" cy="264501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36" t="1814" b="3628"/>
          <a:stretch/>
        </p:blipFill>
        <p:spPr>
          <a:xfrm>
            <a:off x="1528180" y="3941324"/>
            <a:ext cx="2396264" cy="284784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74" t="1572" b="3143"/>
          <a:stretch/>
        </p:blipFill>
        <p:spPr>
          <a:xfrm>
            <a:off x="5350732" y="3941324"/>
            <a:ext cx="2121408" cy="2532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buFontTx/>
              <a:buNone/>
            </a:pPr>
            <a:endParaRPr lang="en-GB" dirty="0" smtClean="0"/>
          </a:p>
          <a:p>
            <a:pPr marL="0" indent="0" algn="ctr">
              <a:buFontTx/>
              <a:buNone/>
            </a:pPr>
            <a:endParaRPr lang="en-GB" dirty="0" smtClean="0"/>
          </a:p>
        </p:txBody>
      </p:sp>
      <p:sp>
        <p:nvSpPr>
          <p:cNvPr id="38915" name="Rectangle 18"/>
          <p:cNvSpPr>
            <a:spLocks noChangeArrowheads="1"/>
          </p:cNvSpPr>
          <p:nvPr/>
        </p:nvSpPr>
        <p:spPr bwMode="auto">
          <a:xfrm>
            <a:off x="806450" y="1594340"/>
            <a:ext cx="7531100" cy="74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4000" b="1" dirty="0">
                <a:solidFill>
                  <a:srgbClr val="084077"/>
                </a:solidFill>
              </a:rPr>
              <a:t>VRAGEN</a:t>
            </a:r>
            <a:r>
              <a:rPr lang="en-GB" sz="4000" b="1" dirty="0" smtClean="0">
                <a:solidFill>
                  <a:srgbClr val="084077"/>
                </a:solidFill>
              </a:rPr>
              <a:t>?</a:t>
            </a:r>
          </a:p>
          <a:p>
            <a:pPr algn="ctr">
              <a:spcBef>
                <a:spcPct val="20000"/>
              </a:spcBef>
            </a:pPr>
            <a:endParaRPr lang="en-GB" sz="4000" b="1" dirty="0">
              <a:solidFill>
                <a:srgbClr val="084077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GB" sz="4000" b="1" dirty="0" smtClean="0">
                <a:solidFill>
                  <a:srgbClr val="084077"/>
                </a:solidFill>
              </a:rPr>
              <a:t> </a:t>
            </a:r>
            <a:endParaRPr lang="en-GB" sz="4000" dirty="0"/>
          </a:p>
        </p:txBody>
      </p:sp>
      <p:sp>
        <p:nvSpPr>
          <p:cNvPr id="9" name="Rounded Rectangle 24"/>
          <p:cNvSpPr>
            <a:spLocks noChangeAspect="1"/>
          </p:cNvSpPr>
          <p:nvPr/>
        </p:nvSpPr>
        <p:spPr>
          <a:xfrm>
            <a:off x="1636271" y="3308783"/>
            <a:ext cx="5871457" cy="786477"/>
          </a:xfrm>
          <a:prstGeom prst="roundRect">
            <a:avLst/>
          </a:prstGeom>
          <a:solidFill>
            <a:srgbClr val="08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Oefenen vaardigheden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09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buFontTx/>
              <a:buNone/>
            </a:pPr>
            <a:endParaRPr lang="en-GB" dirty="0" smtClean="0"/>
          </a:p>
          <a:p>
            <a:pPr marL="0" indent="0" algn="ctr">
              <a:buFontTx/>
              <a:buNone/>
            </a:pPr>
            <a:endParaRPr lang="en-GB" dirty="0" smtClean="0"/>
          </a:p>
        </p:txBody>
      </p:sp>
      <p:sp>
        <p:nvSpPr>
          <p:cNvPr id="3075" name="Rectangle 18"/>
          <p:cNvSpPr>
            <a:spLocks noChangeArrowheads="1"/>
          </p:cNvSpPr>
          <p:nvPr/>
        </p:nvSpPr>
        <p:spPr bwMode="auto">
          <a:xfrm>
            <a:off x="900113" y="1862138"/>
            <a:ext cx="7531100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4400" b="1" dirty="0" err="1" smtClean="0">
                <a:solidFill>
                  <a:srgbClr val="084077"/>
                </a:solidFill>
              </a:rPr>
              <a:t>Aanvullende</a:t>
            </a:r>
            <a:r>
              <a:rPr lang="en-GB" sz="4400" b="1" dirty="0" smtClean="0">
                <a:solidFill>
                  <a:srgbClr val="084077"/>
                </a:solidFill>
              </a:rPr>
              <a:t> </a:t>
            </a:r>
            <a:r>
              <a:rPr lang="en-GB" sz="4400" b="1" dirty="0" err="1" smtClean="0">
                <a:solidFill>
                  <a:srgbClr val="084077"/>
                </a:solidFill>
              </a:rPr>
              <a:t>vaardigheden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24361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Afbeelding 4" descr="3.06.pdf"/>
          <p:cNvPicPr>
            <a:picLocks noChangeAspect="1"/>
          </p:cNvPicPr>
          <p:nvPr/>
        </p:nvPicPr>
        <p:blipFill>
          <a:blip r:embed="rId3" cstate="print"/>
          <a:srcRect l="20547" t="13840" r="16438" b="20634"/>
          <a:stretch>
            <a:fillRect/>
          </a:stretch>
        </p:blipFill>
        <p:spPr bwMode="auto">
          <a:xfrm>
            <a:off x="692000" y="1494874"/>
            <a:ext cx="3719362" cy="460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STABIELE ZIJLIGGING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5289208" y="1543810"/>
            <a:ext cx="344787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/>
              <a:t>Wanneer het slachtoffer (weer) normaal ademt, leg in stabiele zijligging</a:t>
            </a:r>
          </a:p>
          <a:p>
            <a:pPr marL="342900" indent="-342900">
              <a:buFont typeface="Arial" pitchFamily="34" charset="0"/>
              <a:buChar char="•"/>
            </a:pPr>
            <a:endParaRPr lang="nl-NL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/>
              <a:t>Laat eventuele elektroden zitten</a:t>
            </a:r>
          </a:p>
          <a:p>
            <a:pPr marL="342900" indent="-342900">
              <a:buFont typeface="Arial" pitchFamily="34" charset="0"/>
              <a:buChar char="•"/>
            </a:pPr>
            <a:endParaRPr lang="nl-NL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/>
              <a:t>Laat de AED aan staan</a:t>
            </a:r>
            <a:endParaRPr lang="nl-NL" sz="2400" dirty="0"/>
          </a:p>
          <a:p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Afbeelding 5" descr="3.03.pdf"/>
          <p:cNvPicPr>
            <a:picLocks noChangeAspect="1"/>
          </p:cNvPicPr>
          <p:nvPr/>
        </p:nvPicPr>
        <p:blipFill>
          <a:blip r:embed="rId3" cstate="print"/>
          <a:srcRect l="12888" t="14325" r="15839" b="23647"/>
          <a:stretch>
            <a:fillRect/>
          </a:stretch>
        </p:blipFill>
        <p:spPr bwMode="auto">
          <a:xfrm>
            <a:off x="1129821" y="412750"/>
            <a:ext cx="2648272" cy="274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Afbeelding 6" descr="3.04.pdf"/>
          <p:cNvPicPr>
            <a:picLocks noChangeAspect="1"/>
          </p:cNvPicPr>
          <p:nvPr/>
        </p:nvPicPr>
        <p:blipFill>
          <a:blip r:embed="rId4" cstate="print"/>
          <a:srcRect l="12614" t="13187" r="17490" b="21117"/>
          <a:stretch>
            <a:fillRect/>
          </a:stretch>
        </p:blipFill>
        <p:spPr bwMode="auto">
          <a:xfrm>
            <a:off x="4790936" y="412750"/>
            <a:ext cx="2452827" cy="274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Afbeelding 7" descr="3.05.pdf"/>
          <p:cNvPicPr>
            <a:picLocks noChangeAspect="1"/>
          </p:cNvPicPr>
          <p:nvPr/>
        </p:nvPicPr>
        <p:blipFill>
          <a:blip r:embed="rId5" cstate="print"/>
          <a:srcRect l="16216" t="14565" r="18919" b="21928"/>
          <a:stretch>
            <a:fillRect/>
          </a:stretch>
        </p:blipFill>
        <p:spPr bwMode="auto">
          <a:xfrm>
            <a:off x="890361" y="3158836"/>
            <a:ext cx="2651352" cy="309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Afbeelding 8" descr="3.06.pdf"/>
          <p:cNvPicPr>
            <a:picLocks noChangeAspect="1"/>
          </p:cNvPicPr>
          <p:nvPr/>
        </p:nvPicPr>
        <p:blipFill>
          <a:blip r:embed="rId6" cstate="print"/>
          <a:srcRect l="20547" t="13840" r="16438" b="20634"/>
          <a:stretch>
            <a:fillRect/>
          </a:stretch>
        </p:blipFill>
        <p:spPr bwMode="auto">
          <a:xfrm>
            <a:off x="4802866" y="3361914"/>
            <a:ext cx="2440898" cy="302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buFontTx/>
              <a:buNone/>
            </a:pPr>
            <a:endParaRPr lang="en-GB" dirty="0" smtClean="0"/>
          </a:p>
          <a:p>
            <a:pPr marL="0" indent="0" algn="ctr">
              <a:buFontTx/>
              <a:buNone/>
            </a:pPr>
            <a:endParaRPr lang="en-GB" dirty="0" smtClean="0"/>
          </a:p>
        </p:txBody>
      </p:sp>
      <p:sp>
        <p:nvSpPr>
          <p:cNvPr id="3075" name="Rectangle 18"/>
          <p:cNvSpPr>
            <a:spLocks noChangeArrowheads="1"/>
          </p:cNvSpPr>
          <p:nvPr/>
        </p:nvSpPr>
        <p:spPr bwMode="auto">
          <a:xfrm>
            <a:off x="900113" y="1862138"/>
            <a:ext cx="7531100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4400" b="1" dirty="0" err="1" smtClean="0">
                <a:solidFill>
                  <a:srgbClr val="084077"/>
                </a:solidFill>
              </a:rPr>
              <a:t>Aanvullende</a:t>
            </a:r>
            <a:r>
              <a:rPr lang="en-GB" sz="4400" b="1" dirty="0" smtClean="0">
                <a:solidFill>
                  <a:srgbClr val="084077"/>
                </a:solidFill>
              </a:rPr>
              <a:t> </a:t>
            </a:r>
            <a:r>
              <a:rPr lang="en-GB" sz="4400" b="1" dirty="0" err="1" smtClean="0">
                <a:solidFill>
                  <a:srgbClr val="084077"/>
                </a:solidFill>
              </a:rPr>
              <a:t>informatie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18660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5292725" y="1989138"/>
            <a:ext cx="1871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 sz="1800"/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>
                <a:solidFill>
                  <a:srgbClr val="084077"/>
                </a:solidFill>
              </a:rPr>
              <a:t>AANVULLENDE INFORMATIE</a:t>
            </a:r>
            <a:endParaRPr lang="en-US" sz="2800" b="1" dirty="0">
              <a:solidFill>
                <a:srgbClr val="084077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Starten en staken van de reanimatie</a:t>
            </a:r>
          </a:p>
          <a:p>
            <a:r>
              <a:rPr lang="nl-NL" dirty="0" smtClean="0"/>
              <a:t>Wat te doen ná een reanimatie</a:t>
            </a:r>
          </a:p>
          <a:p>
            <a:endParaRPr lang="nl-NL" dirty="0"/>
          </a:p>
          <a:p>
            <a:r>
              <a:rPr lang="nl-NL" dirty="0" smtClean="0"/>
              <a:t>Zie ook </a:t>
            </a:r>
            <a:r>
              <a:rPr lang="nl-NL" dirty="0" smtClean="0">
                <a:hlinkClick r:id="rId3"/>
              </a:rPr>
              <a:t>www.reanimatieraad.nl</a:t>
            </a:r>
            <a:endParaRPr lang="nl-NL" dirty="0" smtClean="0"/>
          </a:p>
          <a:p>
            <a:endParaRPr lang="nl-NL" dirty="0" smtClean="0"/>
          </a:p>
          <a:p>
            <a:pPr>
              <a:buNone/>
            </a:pP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5" t="7333" r="16999" b="9916"/>
          <a:stretch/>
        </p:blipFill>
        <p:spPr bwMode="auto">
          <a:xfrm>
            <a:off x="6788727" y="2549814"/>
            <a:ext cx="1810078" cy="303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540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Fig_2_1_Interactions_dispbystAED_2_20150720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45" r="-14245"/>
          <a:stretch>
            <a:fillRect/>
          </a:stretch>
        </p:blipFill>
        <p:spPr/>
      </p:pic>
      <p:sp>
        <p:nvSpPr>
          <p:cNvPr id="7" name="Rechthoek 6"/>
          <p:cNvSpPr/>
          <p:nvPr/>
        </p:nvSpPr>
        <p:spPr>
          <a:xfrm>
            <a:off x="3945467" y="3810000"/>
            <a:ext cx="118533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MELDKAMERINSTRUCTIE ALS ONDERDEEL VAN REANIMATIE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38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5292725" y="1989138"/>
            <a:ext cx="1871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 sz="1800"/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200819" y="570706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>
                <a:solidFill>
                  <a:srgbClr val="084077"/>
                </a:solidFill>
              </a:rPr>
              <a:t>AANVULLENDE INFORMATIE</a:t>
            </a:r>
            <a:endParaRPr lang="en-US" sz="2800" b="1" dirty="0">
              <a:solidFill>
                <a:srgbClr val="084077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nl-NL" dirty="0" smtClean="0"/>
              <a:t>Reanimatie Oproep Netwerken</a:t>
            </a:r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endParaRPr lang="nl-NL" dirty="0"/>
          </a:p>
          <a:p>
            <a:pPr marL="0" indent="0">
              <a:spcBef>
                <a:spcPts val="0"/>
              </a:spcBef>
              <a:buNone/>
            </a:pPr>
            <a:r>
              <a:rPr lang="nl-NL" sz="3000" dirty="0" smtClean="0"/>
              <a:t>Aanmelden via </a:t>
            </a:r>
            <a:r>
              <a:rPr lang="nl-NL" sz="3000" dirty="0" smtClean="0">
                <a:hlinkClick r:id="rId3"/>
              </a:rPr>
              <a:t>www.hartstichting.nl/reanimatie</a:t>
            </a:r>
            <a:endParaRPr lang="nl-NL" sz="3000" dirty="0" smtClean="0"/>
          </a:p>
          <a:p>
            <a:pPr marL="0" indent="0">
              <a:spcBef>
                <a:spcPts val="0"/>
              </a:spcBef>
              <a:buNone/>
            </a:pPr>
            <a:endParaRPr lang="nl-NL" sz="3000" dirty="0" smtClean="0"/>
          </a:p>
          <a:p>
            <a:pPr marL="0" indent="0">
              <a:spcBef>
                <a:spcPts val="0"/>
              </a:spcBef>
              <a:buNone/>
            </a:pPr>
            <a:endParaRPr lang="nl-NL" dirty="0" smtClean="0"/>
          </a:p>
          <a:p>
            <a:pPr marL="0" indent="0">
              <a:spcBef>
                <a:spcPts val="0"/>
              </a:spcBef>
              <a:buNone/>
            </a:pPr>
            <a:endParaRPr lang="nl-NL" dirty="0" smtClean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386" y="2349382"/>
            <a:ext cx="5815227" cy="3027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5292725" y="1989138"/>
            <a:ext cx="1871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 sz="1800"/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>
                <a:solidFill>
                  <a:srgbClr val="084077"/>
                </a:solidFill>
              </a:rPr>
              <a:t>AANVULLENDE INFORMATIE</a:t>
            </a:r>
            <a:endParaRPr lang="en-US" sz="2800" b="1" dirty="0">
              <a:solidFill>
                <a:srgbClr val="084077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Hulpmiddelen </a:t>
            </a:r>
          </a:p>
          <a:p>
            <a:r>
              <a:rPr lang="nl-NL" dirty="0" smtClean="0"/>
              <a:t>Opfristrainingen</a:t>
            </a:r>
          </a:p>
          <a:p>
            <a:pPr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419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6562" y="2693236"/>
            <a:ext cx="8278813" cy="243294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GB" sz="2400" dirty="0" smtClean="0"/>
              <a:t>Meer </a:t>
            </a:r>
            <a:r>
              <a:rPr lang="en-GB" sz="2400" dirty="0" err="1" smtClean="0"/>
              <a:t>dan</a:t>
            </a:r>
            <a:r>
              <a:rPr lang="en-GB" sz="2400" dirty="0" smtClean="0"/>
              <a:t> de </a:t>
            </a:r>
            <a:r>
              <a:rPr lang="en-GB" sz="2400" dirty="0" err="1" smtClean="0"/>
              <a:t>helft</a:t>
            </a:r>
            <a:r>
              <a:rPr lang="en-GB" sz="2400" dirty="0" smtClean="0"/>
              <a:t> van de </a:t>
            </a:r>
            <a:r>
              <a:rPr lang="en-GB" sz="2400" dirty="0" err="1" smtClean="0"/>
              <a:t>slachtoffers</a:t>
            </a:r>
            <a:r>
              <a:rPr lang="en-GB" sz="2400" dirty="0" smtClean="0"/>
              <a:t> </a:t>
            </a:r>
            <a:r>
              <a:rPr lang="en-GB" sz="2400" dirty="0" err="1" smtClean="0"/>
              <a:t>heeft</a:t>
            </a:r>
            <a:r>
              <a:rPr lang="en-GB" sz="2400" dirty="0" smtClean="0"/>
              <a:t> </a:t>
            </a:r>
            <a:r>
              <a:rPr lang="en-GB" sz="2400" dirty="0" err="1" smtClean="0"/>
              <a:t>een</a:t>
            </a:r>
            <a:r>
              <a:rPr lang="en-GB" sz="2400" dirty="0" smtClean="0"/>
              <a:t> </a:t>
            </a:r>
            <a:r>
              <a:rPr lang="en-GB" sz="2400" b="1" dirty="0" err="1" smtClean="0"/>
              <a:t>niet</a:t>
            </a:r>
            <a:r>
              <a:rPr lang="en-GB" sz="2400" b="1" dirty="0" smtClean="0"/>
              <a:t> </a:t>
            </a:r>
            <a:r>
              <a:rPr lang="en-GB" sz="2400" dirty="0" err="1" smtClean="0"/>
              <a:t>schokbaar</a:t>
            </a:r>
            <a:r>
              <a:rPr lang="en-GB" sz="2400" dirty="0" smtClean="0"/>
              <a:t> </a:t>
            </a:r>
            <a:r>
              <a:rPr lang="en-GB" sz="2400" dirty="0" err="1" smtClean="0"/>
              <a:t>hartritme</a:t>
            </a:r>
            <a:r>
              <a:rPr lang="en-GB" sz="2400" dirty="0" smtClean="0"/>
              <a:t>. In het </a:t>
            </a:r>
            <a:r>
              <a:rPr lang="en-GB" sz="2400" dirty="0" err="1" smtClean="0"/>
              <a:t>geval</a:t>
            </a:r>
            <a:r>
              <a:rPr lang="en-GB" sz="2400" dirty="0" smtClean="0"/>
              <a:t> van </a:t>
            </a:r>
            <a:r>
              <a:rPr lang="en-GB" sz="2400" dirty="0" err="1" smtClean="0"/>
              <a:t>een</a:t>
            </a:r>
            <a:r>
              <a:rPr lang="en-GB" sz="2400" dirty="0" smtClean="0"/>
              <a:t> </a:t>
            </a:r>
            <a:r>
              <a:rPr lang="en-GB" sz="2400" dirty="0" err="1" smtClean="0"/>
              <a:t>schokbaar</a:t>
            </a:r>
            <a:r>
              <a:rPr lang="en-GB" sz="2400" dirty="0" smtClean="0"/>
              <a:t> </a:t>
            </a:r>
            <a:r>
              <a:rPr lang="en-GB" sz="2400" dirty="0" err="1" smtClean="0"/>
              <a:t>ritme</a:t>
            </a:r>
            <a:r>
              <a:rPr lang="en-GB" sz="2400" dirty="0" smtClean="0"/>
              <a:t> </a:t>
            </a:r>
            <a:r>
              <a:rPr lang="en-GB" sz="2400" dirty="0" err="1" smtClean="0"/>
              <a:t>kunnen</a:t>
            </a:r>
            <a:r>
              <a:rPr lang="en-GB" sz="2400" dirty="0" smtClean="0"/>
              <a:t> de </a:t>
            </a:r>
            <a:r>
              <a:rPr lang="en-GB" sz="2400" dirty="0" err="1" smtClean="0"/>
              <a:t>overlevingskansen</a:t>
            </a:r>
            <a:r>
              <a:rPr lang="en-GB" sz="2400" dirty="0" smtClean="0"/>
              <a:t> </a:t>
            </a:r>
            <a:r>
              <a:rPr lang="en-GB" sz="2400" dirty="0" err="1" smtClean="0"/>
              <a:t>meer</a:t>
            </a:r>
            <a:r>
              <a:rPr lang="en-GB" sz="2400" dirty="0" smtClean="0"/>
              <a:t> </a:t>
            </a:r>
            <a:r>
              <a:rPr lang="en-GB" sz="2400" dirty="0" err="1" smtClean="0"/>
              <a:t>dan</a:t>
            </a:r>
            <a:r>
              <a:rPr lang="en-GB" sz="2400" dirty="0" smtClean="0"/>
              <a:t> 60</a:t>
            </a:r>
            <a:r>
              <a:rPr lang="en-GB" sz="2400" dirty="0"/>
              <a:t>% </a:t>
            </a:r>
            <a:r>
              <a:rPr lang="en-GB" sz="2400" dirty="0" err="1"/>
              <a:t>bedragen</a:t>
            </a:r>
            <a:r>
              <a:rPr lang="en-GB" sz="2400" dirty="0"/>
              <a:t>, </a:t>
            </a:r>
            <a:r>
              <a:rPr lang="en-GB" sz="2400" dirty="0" err="1" smtClean="0"/>
              <a:t>indien</a:t>
            </a:r>
            <a:r>
              <a:rPr lang="en-GB" sz="2400" dirty="0" smtClean="0"/>
              <a:t> </a:t>
            </a:r>
            <a:r>
              <a:rPr lang="en-GB" sz="2400" dirty="0" err="1" smtClean="0"/>
              <a:t>defibrillatie</a:t>
            </a:r>
            <a:r>
              <a:rPr lang="en-GB" sz="2400" dirty="0" smtClean="0"/>
              <a:t> </a:t>
            </a:r>
            <a:r>
              <a:rPr lang="en-GB" sz="2400" dirty="0" err="1" smtClean="0"/>
              <a:t>binnen</a:t>
            </a:r>
            <a:r>
              <a:rPr lang="en-GB" sz="2400" dirty="0" smtClean="0"/>
              <a:t> </a:t>
            </a:r>
            <a:r>
              <a:rPr lang="en-GB" sz="2400" dirty="0" err="1" smtClean="0"/>
              <a:t>enkele</a:t>
            </a:r>
            <a:r>
              <a:rPr lang="en-GB" sz="2400" dirty="0" smtClean="0"/>
              <a:t> </a:t>
            </a:r>
            <a:r>
              <a:rPr lang="en-GB" sz="2400" dirty="0" err="1" smtClean="0"/>
              <a:t>minuten</a:t>
            </a:r>
            <a:r>
              <a:rPr lang="en-GB" sz="2400" dirty="0" smtClean="0"/>
              <a:t> </a:t>
            </a:r>
            <a:r>
              <a:rPr lang="en-GB" sz="2400" dirty="0" err="1" smtClean="0"/>
              <a:t>plaatsvindt</a:t>
            </a:r>
            <a:endParaRPr lang="en-GB" sz="240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GB" sz="2400" dirty="0" err="1" smtClean="0"/>
              <a:t>Overleving</a:t>
            </a:r>
            <a:r>
              <a:rPr lang="en-GB" sz="2400" dirty="0" smtClean="0"/>
              <a:t> </a:t>
            </a:r>
            <a:r>
              <a:rPr lang="en-GB" sz="2400" dirty="0" err="1" smtClean="0"/>
              <a:t>bij</a:t>
            </a:r>
            <a:r>
              <a:rPr lang="en-GB" sz="2400" dirty="0" smtClean="0"/>
              <a:t> </a:t>
            </a:r>
            <a:r>
              <a:rPr lang="en-GB" sz="2400" dirty="0" err="1" smtClean="0"/>
              <a:t>ontslag</a:t>
            </a:r>
            <a:r>
              <a:rPr lang="en-GB" sz="2400" dirty="0" smtClean="0"/>
              <a:t> </a:t>
            </a:r>
            <a:r>
              <a:rPr lang="en-GB" sz="2400" dirty="0" err="1" smtClean="0"/>
              <a:t>uit</a:t>
            </a:r>
            <a:r>
              <a:rPr lang="en-GB" sz="2400" dirty="0" smtClean="0"/>
              <a:t> het </a:t>
            </a:r>
            <a:r>
              <a:rPr lang="en-GB" sz="2400" dirty="0" err="1" smtClean="0"/>
              <a:t>ziekenhuis</a:t>
            </a:r>
            <a:r>
              <a:rPr lang="en-GB" sz="2400" dirty="0" smtClean="0"/>
              <a:t> </a:t>
            </a:r>
            <a:r>
              <a:rPr lang="en-GB" sz="2400" dirty="0" err="1" smtClean="0"/>
              <a:t>neemt</a:t>
            </a:r>
            <a:r>
              <a:rPr lang="en-GB" sz="2400" dirty="0" smtClean="0"/>
              <a:t> de </a:t>
            </a:r>
            <a:r>
              <a:rPr lang="en-GB" sz="2400" dirty="0" err="1" smtClean="0"/>
              <a:t>laatste</a:t>
            </a:r>
            <a:r>
              <a:rPr lang="en-GB" sz="2400" dirty="0" smtClean="0"/>
              <a:t> </a:t>
            </a:r>
            <a:r>
              <a:rPr lang="en-GB" sz="2400" dirty="0" err="1" smtClean="0"/>
              <a:t>jaren</a:t>
            </a:r>
            <a:r>
              <a:rPr lang="en-GB" sz="2400" dirty="0" smtClean="0"/>
              <a:t> toe en </a:t>
            </a:r>
            <a:r>
              <a:rPr lang="en-GB" sz="2400" dirty="0" err="1" smtClean="0"/>
              <a:t>bedraagt</a:t>
            </a:r>
            <a:r>
              <a:rPr lang="en-GB" sz="2400" dirty="0" smtClean="0"/>
              <a:t> </a:t>
            </a:r>
            <a:r>
              <a:rPr lang="en-GB" sz="2400" dirty="0" err="1" smtClean="0"/>
              <a:t>iets</a:t>
            </a:r>
            <a:r>
              <a:rPr lang="en-GB" sz="2400" dirty="0" smtClean="0"/>
              <a:t> </a:t>
            </a:r>
            <a:r>
              <a:rPr lang="en-GB" sz="2400" dirty="0" err="1" smtClean="0"/>
              <a:t>meer</a:t>
            </a:r>
            <a:r>
              <a:rPr lang="en-GB" sz="2400" dirty="0" smtClean="0"/>
              <a:t> </a:t>
            </a:r>
            <a:r>
              <a:rPr lang="en-GB" sz="2400" dirty="0" err="1" smtClean="0"/>
              <a:t>dan</a:t>
            </a:r>
            <a:r>
              <a:rPr lang="en-GB" sz="2400" dirty="0" smtClean="0"/>
              <a:t> 20%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ACHTERGRONDINFORMATIE (2)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28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4788" y="1946314"/>
            <a:ext cx="8742362" cy="3804246"/>
          </a:xfrm>
        </p:spPr>
        <p:txBody>
          <a:bodyPr/>
          <a:lstStyle/>
          <a:p>
            <a:r>
              <a:rPr lang="nl-NL" sz="2800" dirty="0" smtClean="0"/>
              <a:t>Een eventueel natte huid moet droog gemaakt worden</a:t>
            </a:r>
          </a:p>
          <a:p>
            <a:endParaRPr lang="nl-NL" sz="2800" dirty="0" smtClean="0"/>
          </a:p>
          <a:p>
            <a:r>
              <a:rPr lang="nl-NL" sz="2800" dirty="0" smtClean="0"/>
              <a:t>Overtollige beharing op de plakplaats af scheren</a:t>
            </a:r>
          </a:p>
          <a:p>
            <a:endParaRPr lang="nl-NL" sz="2800" dirty="0"/>
          </a:p>
          <a:p>
            <a:r>
              <a:rPr lang="nl-NL" sz="2800" dirty="0" smtClean="0"/>
              <a:t>Elektroden niet op een pacemaker of ICD plakken</a:t>
            </a:r>
          </a:p>
          <a:p>
            <a:endParaRPr lang="nl-NL" sz="2800"/>
          </a:p>
          <a:p>
            <a:endParaRPr lang="nl-NL" sz="2800" dirty="0" smtClean="0"/>
          </a:p>
          <a:p>
            <a:endParaRPr lang="nl-NL" sz="2400" dirty="0" smtClean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BIJZONDERE SITUATIES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280454" y="1977983"/>
            <a:ext cx="3962400" cy="371848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400" dirty="0" smtClean="0"/>
              <a:t>De </a:t>
            </a:r>
            <a:r>
              <a:rPr lang="en-GB" sz="2400" dirty="0" err="1" smtClean="0"/>
              <a:t>volgorde</a:t>
            </a:r>
            <a:r>
              <a:rPr lang="en-GB" sz="2400" dirty="0" smtClean="0"/>
              <a:t> van </a:t>
            </a:r>
            <a:r>
              <a:rPr lang="en-GB" sz="2400" dirty="0" err="1" smtClean="0"/>
              <a:t>reanimatie</a:t>
            </a:r>
            <a:r>
              <a:rPr lang="en-GB" sz="2400" dirty="0" smtClean="0"/>
              <a:t> </a:t>
            </a:r>
            <a:r>
              <a:rPr lang="en-GB" sz="2400" dirty="0" err="1" smtClean="0"/>
              <a:t>voor</a:t>
            </a:r>
            <a:r>
              <a:rPr lang="en-GB" sz="2400" dirty="0" smtClean="0"/>
              <a:t> </a:t>
            </a:r>
            <a:r>
              <a:rPr lang="en-GB" sz="2400" dirty="0" err="1" smtClean="0"/>
              <a:t>volwassenen</a:t>
            </a:r>
            <a:r>
              <a:rPr lang="en-GB" sz="2400" dirty="0" smtClean="0"/>
              <a:t> </a:t>
            </a:r>
            <a:r>
              <a:rPr lang="en-GB" sz="2400" dirty="0" err="1" smtClean="0"/>
              <a:t>mag</a:t>
            </a:r>
            <a:r>
              <a:rPr lang="en-GB" sz="2400" dirty="0" smtClean="0"/>
              <a:t> </a:t>
            </a:r>
            <a:r>
              <a:rPr lang="en-GB" sz="2400" dirty="0" err="1" smtClean="0"/>
              <a:t>gebruikt</a:t>
            </a:r>
            <a:r>
              <a:rPr lang="en-GB" sz="2400" dirty="0" smtClean="0"/>
              <a:t> </a:t>
            </a:r>
            <a:r>
              <a:rPr lang="en-GB" sz="2400" dirty="0" err="1" smtClean="0"/>
              <a:t>worden</a:t>
            </a:r>
            <a:r>
              <a:rPr lang="en-GB" sz="2400" dirty="0" smtClean="0"/>
              <a:t> </a:t>
            </a:r>
            <a:r>
              <a:rPr lang="en-GB" sz="2400" dirty="0" err="1" smtClean="0"/>
              <a:t>bij</a:t>
            </a:r>
            <a:r>
              <a:rPr lang="en-GB" sz="2400" dirty="0" smtClean="0"/>
              <a:t> </a:t>
            </a:r>
            <a:r>
              <a:rPr lang="en-GB" sz="2400" dirty="0" err="1" smtClean="0"/>
              <a:t>kinderen</a:t>
            </a:r>
            <a:r>
              <a:rPr lang="en-GB" sz="2400" dirty="0" smtClean="0"/>
              <a:t>.</a:t>
            </a:r>
          </a:p>
          <a:p>
            <a:pPr marL="0" indent="0" eaLnBrk="1" hangingPunct="1">
              <a:buNone/>
            </a:pPr>
            <a:endParaRPr lang="en-GB" sz="2400" dirty="0" smtClean="0"/>
          </a:p>
          <a:p>
            <a:pPr eaLnBrk="1" hangingPunct="1"/>
            <a:r>
              <a:rPr lang="en-GB" sz="2400" dirty="0" err="1" smtClean="0"/>
              <a:t>Compressies</a:t>
            </a:r>
            <a:r>
              <a:rPr lang="en-GB" sz="2400" dirty="0" smtClean="0"/>
              <a:t> 1/3 </a:t>
            </a:r>
            <a:r>
              <a:rPr lang="en-GB" sz="2400" dirty="0" err="1" smtClean="0"/>
              <a:t>diepte</a:t>
            </a:r>
            <a:r>
              <a:rPr lang="en-GB" sz="2400" dirty="0" smtClean="0"/>
              <a:t> van de </a:t>
            </a:r>
            <a:r>
              <a:rPr lang="en-GB" sz="2400" dirty="0" err="1" smtClean="0"/>
              <a:t>borstkas</a:t>
            </a:r>
            <a:r>
              <a:rPr lang="en-GB" sz="2400" dirty="0" smtClean="0"/>
              <a:t> (4-5 cm)</a:t>
            </a:r>
          </a:p>
        </p:txBody>
      </p:sp>
      <p:sp>
        <p:nvSpPr>
          <p:cNvPr id="36868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>
                <a:solidFill>
                  <a:srgbClr val="084077"/>
                </a:solidFill>
              </a:rPr>
              <a:t>REANIMATIE BIJ KINDEREN</a:t>
            </a:r>
            <a:endParaRPr lang="en-US" sz="2800" b="1" dirty="0">
              <a:solidFill>
                <a:srgbClr val="084077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5" y="2098936"/>
            <a:ext cx="5393369" cy="3273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4575969" y="1948589"/>
            <a:ext cx="4371181" cy="374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GB" sz="2400" dirty="0"/>
              <a:t> </a:t>
            </a:r>
            <a:r>
              <a:rPr lang="en-GB" sz="2400" b="1" dirty="0" err="1"/>
              <a:t>Leeftijd</a:t>
            </a:r>
            <a:r>
              <a:rPr lang="en-GB" sz="2400" b="1" dirty="0"/>
              <a:t> &gt; 8 </a:t>
            </a:r>
            <a:r>
              <a:rPr lang="en-GB" sz="2400" b="1" dirty="0" err="1" smtClean="0"/>
              <a:t>jaar</a:t>
            </a:r>
            <a:endParaRPr lang="en-GB" sz="2400" b="1" dirty="0"/>
          </a:p>
          <a:p>
            <a:pPr lvl="1">
              <a:lnSpc>
                <a:spcPct val="90000"/>
              </a:lnSpc>
            </a:pPr>
            <a:r>
              <a:rPr lang="en-GB" sz="2400" dirty="0" err="1" smtClean="0"/>
              <a:t>Gebruik</a:t>
            </a:r>
            <a:r>
              <a:rPr lang="en-GB" sz="2400" dirty="0" smtClean="0"/>
              <a:t> </a:t>
            </a:r>
            <a:r>
              <a:rPr lang="en-GB" sz="2400" dirty="0"/>
              <a:t>AED </a:t>
            </a:r>
            <a:r>
              <a:rPr lang="en-GB" sz="2400" dirty="0" err="1"/>
              <a:t>zoals</a:t>
            </a:r>
            <a:r>
              <a:rPr lang="en-GB" sz="2400" dirty="0"/>
              <a:t> </a:t>
            </a:r>
            <a:r>
              <a:rPr lang="en-GB" sz="2400" dirty="0" err="1"/>
              <a:t>bij</a:t>
            </a:r>
            <a:r>
              <a:rPr lang="en-GB" sz="2400" dirty="0"/>
              <a:t> </a:t>
            </a:r>
            <a:r>
              <a:rPr lang="en-GB" sz="2400" dirty="0" err="1"/>
              <a:t>volwassenen</a:t>
            </a:r>
            <a:endParaRPr lang="en-GB" sz="2400" dirty="0"/>
          </a:p>
          <a:p>
            <a:pPr marL="711200" lvl="1" indent="-254000">
              <a:lnSpc>
                <a:spcPct val="90000"/>
              </a:lnSpc>
              <a:buFontTx/>
              <a:buChar char="•"/>
            </a:pPr>
            <a:endParaRPr lang="en-GB" sz="2400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sz="2400" dirty="0"/>
              <a:t> </a:t>
            </a:r>
            <a:r>
              <a:rPr lang="en-GB" sz="2400" b="1" dirty="0" err="1"/>
              <a:t>Leeftijd</a:t>
            </a:r>
            <a:r>
              <a:rPr lang="en-GB" sz="2400" b="1" dirty="0"/>
              <a:t> </a:t>
            </a:r>
            <a:r>
              <a:rPr lang="en-GB" sz="2400" b="1" dirty="0" smtClean="0"/>
              <a:t>t/m </a:t>
            </a:r>
            <a:r>
              <a:rPr lang="en-GB" sz="2400" b="1" dirty="0"/>
              <a:t>8 </a:t>
            </a:r>
            <a:r>
              <a:rPr lang="en-GB" sz="2400" b="1" dirty="0" err="1" smtClean="0"/>
              <a:t>jaar</a:t>
            </a:r>
            <a:endParaRPr lang="en-GB" sz="2400" b="1" dirty="0"/>
          </a:p>
          <a:p>
            <a:pPr lvl="1">
              <a:lnSpc>
                <a:spcPct val="90000"/>
              </a:lnSpc>
            </a:pPr>
            <a:r>
              <a:rPr lang="en-GB" sz="2400" dirty="0" err="1" smtClean="0"/>
              <a:t>Gebruik</a:t>
            </a:r>
            <a:r>
              <a:rPr lang="en-GB" sz="2400" dirty="0" smtClean="0"/>
              <a:t> kinder-</a:t>
            </a:r>
            <a:r>
              <a:rPr lang="en-GB" sz="2400" dirty="0" err="1" smtClean="0"/>
              <a:t>elektroden</a:t>
            </a:r>
            <a:r>
              <a:rPr lang="en-GB" sz="2400" dirty="0" smtClean="0"/>
              <a:t> </a:t>
            </a:r>
            <a:r>
              <a:rPr lang="en-GB" sz="2400" dirty="0"/>
              <a:t>/ </a:t>
            </a:r>
            <a:r>
              <a:rPr lang="en-GB" sz="2400" dirty="0" smtClean="0"/>
              <a:t>   -</a:t>
            </a:r>
            <a:r>
              <a:rPr lang="en-GB" sz="2400" dirty="0" err="1" smtClean="0"/>
              <a:t>instelling</a:t>
            </a:r>
            <a:r>
              <a:rPr lang="en-GB" sz="2400" dirty="0" smtClean="0"/>
              <a:t> </a:t>
            </a:r>
            <a:r>
              <a:rPr lang="en-GB" sz="2400" dirty="0" err="1"/>
              <a:t>indien</a:t>
            </a:r>
            <a:r>
              <a:rPr lang="en-GB" sz="2400" dirty="0"/>
              <a:t> </a:t>
            </a:r>
            <a:r>
              <a:rPr lang="en-GB" sz="2400" dirty="0" err="1"/>
              <a:t>beschikbaar</a:t>
            </a:r>
            <a:r>
              <a:rPr lang="en-GB" sz="2400" dirty="0"/>
              <a:t> (</a:t>
            </a:r>
            <a:r>
              <a:rPr lang="en-GB" sz="2400" dirty="0" err="1"/>
              <a:t>gebruik</a:t>
            </a:r>
            <a:r>
              <a:rPr lang="en-GB" sz="2400" dirty="0"/>
              <a:t> </a:t>
            </a:r>
            <a:r>
              <a:rPr lang="en-GB" sz="2400" dirty="0" err="1"/>
              <a:t>anders</a:t>
            </a:r>
            <a:r>
              <a:rPr lang="en-GB" sz="2400" dirty="0"/>
              <a:t> de AED </a:t>
            </a:r>
            <a:r>
              <a:rPr lang="en-GB" sz="2400" dirty="0" err="1"/>
              <a:t>zoals</a:t>
            </a:r>
            <a:r>
              <a:rPr lang="en-GB" sz="2400" dirty="0"/>
              <a:t> </a:t>
            </a:r>
            <a:r>
              <a:rPr lang="en-GB" sz="2400" dirty="0" err="1"/>
              <a:t>bij</a:t>
            </a:r>
            <a:r>
              <a:rPr lang="en-GB" sz="2400" dirty="0"/>
              <a:t> </a:t>
            </a:r>
            <a:r>
              <a:rPr lang="en-GB" sz="2400" dirty="0" err="1"/>
              <a:t>volwassenen</a:t>
            </a:r>
            <a:r>
              <a:rPr lang="en-GB" sz="2400" dirty="0" smtClean="0"/>
              <a:t>)</a:t>
            </a:r>
          </a:p>
          <a:p>
            <a:pPr marL="711200" lvl="1" indent="-254000">
              <a:lnSpc>
                <a:spcPct val="90000"/>
              </a:lnSpc>
            </a:pPr>
            <a:endParaRPr lang="en-GB" sz="2400" dirty="0" smtClean="0"/>
          </a:p>
        </p:txBody>
      </p:sp>
      <p:pic>
        <p:nvPicPr>
          <p:cNvPr id="37891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4164" y="1917893"/>
            <a:ext cx="31051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>
                <a:solidFill>
                  <a:srgbClr val="084077"/>
                </a:solidFill>
              </a:rPr>
              <a:t>AED BIJ KINDEREN</a:t>
            </a:r>
            <a:endParaRPr lang="en-US" sz="2800" b="1" dirty="0">
              <a:solidFill>
                <a:srgbClr val="0840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VERSLIKKING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" t="8406" r="910" b="35217"/>
          <a:stretch/>
        </p:blipFill>
        <p:spPr>
          <a:xfrm>
            <a:off x="1527926" y="1222514"/>
            <a:ext cx="6096085" cy="49198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400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VERSLIKKING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4" t="14203" r="24468" b="17391"/>
          <a:stretch/>
        </p:blipFill>
        <p:spPr>
          <a:xfrm>
            <a:off x="904462" y="1219786"/>
            <a:ext cx="2537384" cy="3965714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16057" y="5327375"/>
            <a:ext cx="2114194" cy="10409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</a:pPr>
            <a:r>
              <a:rPr lang="en-GB" sz="2800" kern="0" dirty="0" smtClean="0"/>
              <a:t>5</a:t>
            </a:r>
          </a:p>
          <a:p>
            <a:pPr marL="0" indent="0" algn="ctr" eaLnBrk="1" hangingPunct="1">
              <a:buNone/>
            </a:pPr>
            <a:r>
              <a:rPr lang="en-GB" sz="2800" kern="0" dirty="0" err="1"/>
              <a:t>r</a:t>
            </a:r>
            <a:r>
              <a:rPr lang="en-GB" sz="2800" kern="0" dirty="0" err="1" smtClean="0"/>
              <a:t>ugslagen</a:t>
            </a:r>
            <a:endParaRPr lang="en-GB" sz="2800" kern="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462770" y="5327374"/>
            <a:ext cx="2114194" cy="10409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</a:pPr>
            <a:r>
              <a:rPr lang="en-GB" sz="2800" kern="0" dirty="0" smtClean="0"/>
              <a:t>5</a:t>
            </a:r>
          </a:p>
          <a:p>
            <a:pPr marL="0" indent="0" algn="ctr" eaLnBrk="1" hangingPunct="1">
              <a:buNone/>
            </a:pPr>
            <a:r>
              <a:rPr lang="en-GB" sz="2800" kern="0" dirty="0" err="1" smtClean="0"/>
              <a:t>buikstoten</a:t>
            </a:r>
            <a:endParaRPr lang="en-GB" sz="2800" kern="0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1" t="9276" r="28781" b="9855"/>
          <a:stretch/>
        </p:blipFill>
        <p:spPr>
          <a:xfrm>
            <a:off x="5572443" y="1244635"/>
            <a:ext cx="1894847" cy="391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7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22427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JULLIE MAKEN HET VERSCHIL</a:t>
            </a:r>
            <a:endParaRPr lang="en-US" sz="2800" b="1" dirty="0">
              <a:solidFill>
                <a:srgbClr val="084077"/>
              </a:solidFill>
            </a:endParaRPr>
          </a:p>
        </p:txBody>
      </p:sp>
      <p:sp>
        <p:nvSpPr>
          <p:cNvPr id="13" name="Rounded Rectangle 18"/>
          <p:cNvSpPr/>
          <p:nvPr/>
        </p:nvSpPr>
        <p:spPr>
          <a:xfrm>
            <a:off x="2702671" y="3685520"/>
            <a:ext cx="3959352" cy="825520"/>
          </a:xfrm>
          <a:prstGeom prst="roundRect">
            <a:avLst/>
          </a:prstGeom>
          <a:solidFill>
            <a:srgbClr val="C4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latin typeface="Arial" pitchFamily="34" charset="0"/>
                <a:cs typeface="Arial" pitchFamily="34" charset="0"/>
              </a:rPr>
              <a:t>30 borstcompressies</a:t>
            </a:r>
          </a:p>
          <a:p>
            <a:pPr algn="ctr"/>
            <a:r>
              <a:rPr lang="en-US" sz="2600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beademingen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9"/>
          <p:cNvSpPr/>
          <p:nvPr/>
        </p:nvSpPr>
        <p:spPr>
          <a:xfrm>
            <a:off x="2702671" y="1859769"/>
            <a:ext cx="3959352" cy="530352"/>
          </a:xfrm>
          <a:prstGeom prst="roundRect">
            <a:avLst/>
          </a:prstGeom>
          <a:solidFill>
            <a:srgbClr val="C4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Laat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) 112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b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ellen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+ AED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20"/>
          <p:cNvSpPr/>
          <p:nvPr/>
        </p:nvSpPr>
        <p:spPr>
          <a:xfrm>
            <a:off x="2702671" y="2469369"/>
            <a:ext cx="3959352" cy="530352"/>
          </a:xfrm>
          <a:prstGeom prst="roundRect">
            <a:avLst/>
          </a:prstGeom>
          <a:solidFill>
            <a:srgbClr val="C4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latin typeface="Arial" pitchFamily="34" charset="0"/>
                <a:cs typeface="Arial" pitchFamily="34" charset="0"/>
              </a:rPr>
              <a:t>Open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luchtweg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21"/>
          <p:cNvSpPr/>
          <p:nvPr/>
        </p:nvSpPr>
        <p:spPr>
          <a:xfrm>
            <a:off x="2702671" y="1250169"/>
            <a:ext cx="3959352" cy="530352"/>
          </a:xfrm>
          <a:prstGeom prst="roundRect">
            <a:avLst/>
          </a:prstGeom>
          <a:solidFill>
            <a:srgbClr val="08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Slachtoffer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reageert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niet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22"/>
          <p:cNvSpPr/>
          <p:nvPr/>
        </p:nvSpPr>
        <p:spPr>
          <a:xfrm>
            <a:off x="2702671" y="3075920"/>
            <a:ext cx="3959352" cy="530352"/>
          </a:xfrm>
          <a:prstGeom prst="roundRect">
            <a:avLst/>
          </a:prstGeom>
          <a:solidFill>
            <a:srgbClr val="08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Ademhaling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niet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normaal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4"/>
          <p:cNvSpPr/>
          <p:nvPr/>
        </p:nvSpPr>
        <p:spPr>
          <a:xfrm>
            <a:off x="2702671" y="4590288"/>
            <a:ext cx="3959352" cy="530352"/>
          </a:xfrm>
          <a:prstGeom prst="roundRect">
            <a:avLst/>
          </a:prstGeom>
          <a:solidFill>
            <a:srgbClr val="C4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latin typeface="Arial" pitchFamily="34" charset="0"/>
                <a:cs typeface="Arial" pitchFamily="34" charset="0"/>
              </a:rPr>
              <a:t>Ga door 30:2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4"/>
          <p:cNvSpPr/>
          <p:nvPr/>
        </p:nvSpPr>
        <p:spPr>
          <a:xfrm>
            <a:off x="2702671" y="5199888"/>
            <a:ext cx="3959352" cy="824400"/>
          </a:xfrm>
          <a:prstGeom prst="roundRect">
            <a:avLst/>
          </a:prstGeom>
          <a:solidFill>
            <a:srgbClr val="C4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Activeer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AED,</a:t>
            </a:r>
          </a:p>
          <a:p>
            <a:pPr algn="ctr"/>
            <a:r>
              <a:rPr lang="en-US" sz="2600" b="1" dirty="0" err="1">
                <a:latin typeface="Arial" pitchFamily="34" charset="0"/>
                <a:cs typeface="Arial" pitchFamily="34" charset="0"/>
              </a:rPr>
              <a:t>z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odra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deze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er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is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13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ep 14"/>
          <p:cNvGrpSpPr>
            <a:grpSpLocks/>
          </p:cNvGrpSpPr>
          <p:nvPr/>
        </p:nvGrpSpPr>
        <p:grpSpPr bwMode="auto">
          <a:xfrm>
            <a:off x="750888" y="2306638"/>
            <a:ext cx="7781925" cy="3028950"/>
            <a:chOff x="933595" y="2306638"/>
            <a:chExt cx="7781635" cy="3028950"/>
          </a:xfrm>
        </p:grpSpPr>
        <p:sp>
          <p:nvSpPr>
            <p:cNvPr id="10" name="Ovaal 9"/>
            <p:cNvSpPr/>
            <p:nvPr/>
          </p:nvSpPr>
          <p:spPr>
            <a:xfrm>
              <a:off x="1043128" y="2565400"/>
              <a:ext cx="2195431" cy="2060575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2" name="Ovaal 11"/>
            <p:cNvSpPr/>
            <p:nvPr/>
          </p:nvSpPr>
          <p:spPr>
            <a:xfrm>
              <a:off x="2771851" y="3068638"/>
              <a:ext cx="2195430" cy="2060575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3" name="Ovaal 12"/>
            <p:cNvSpPr/>
            <p:nvPr/>
          </p:nvSpPr>
          <p:spPr>
            <a:xfrm>
              <a:off x="4643444" y="3068638"/>
              <a:ext cx="2197018" cy="2060575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4" name="Ovaal 13"/>
            <p:cNvSpPr/>
            <p:nvPr/>
          </p:nvSpPr>
          <p:spPr>
            <a:xfrm>
              <a:off x="6372167" y="2565400"/>
              <a:ext cx="2195430" cy="2060575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6152" name="Picture 10" descr="Keten van overleven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33595" y="2306638"/>
              <a:ext cx="7781635" cy="302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KETEN VAN OVERLEVING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2690479" y="3112496"/>
            <a:ext cx="3959352" cy="825520"/>
          </a:xfrm>
          <a:prstGeom prst="roundRect">
            <a:avLst/>
          </a:prstGeom>
          <a:solidFill>
            <a:srgbClr val="C4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latin typeface="Arial" pitchFamily="34" charset="0"/>
                <a:cs typeface="Arial" pitchFamily="34" charset="0"/>
              </a:rPr>
              <a:t>30 borstcompressies</a:t>
            </a:r>
          </a:p>
          <a:p>
            <a:pPr algn="ctr"/>
            <a:r>
              <a:rPr lang="en-US" sz="2600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beademingen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690479" y="1286745"/>
            <a:ext cx="3959352" cy="530352"/>
          </a:xfrm>
          <a:prstGeom prst="roundRect">
            <a:avLst/>
          </a:prstGeom>
          <a:solidFill>
            <a:srgbClr val="C4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Laat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) 112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b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ellen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+ AED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690479" y="1896345"/>
            <a:ext cx="3959352" cy="530352"/>
          </a:xfrm>
          <a:prstGeom prst="roundRect">
            <a:avLst/>
          </a:prstGeom>
          <a:solidFill>
            <a:srgbClr val="C4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latin typeface="Arial" pitchFamily="34" charset="0"/>
                <a:cs typeface="Arial" pitchFamily="34" charset="0"/>
              </a:rPr>
              <a:t>Open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luchtweg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690479" y="677145"/>
            <a:ext cx="3959352" cy="530352"/>
          </a:xfrm>
          <a:prstGeom prst="roundRect">
            <a:avLst/>
          </a:prstGeom>
          <a:solidFill>
            <a:srgbClr val="08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Slachtoffer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reageert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niet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690479" y="2502896"/>
            <a:ext cx="3959352" cy="530352"/>
          </a:xfrm>
          <a:prstGeom prst="roundRect">
            <a:avLst/>
          </a:prstGeom>
          <a:solidFill>
            <a:srgbClr val="08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Ademhaling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niet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normaal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690479" y="4017264"/>
            <a:ext cx="3959352" cy="530352"/>
          </a:xfrm>
          <a:prstGeom prst="roundRect">
            <a:avLst/>
          </a:prstGeom>
          <a:solidFill>
            <a:srgbClr val="C4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latin typeface="Arial" pitchFamily="34" charset="0"/>
                <a:cs typeface="Arial" pitchFamily="34" charset="0"/>
              </a:rPr>
              <a:t>Ga door 30:2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24"/>
          <p:cNvSpPr>
            <a:spLocks/>
          </p:cNvSpPr>
          <p:nvPr/>
        </p:nvSpPr>
        <p:spPr>
          <a:xfrm>
            <a:off x="2690479" y="4626864"/>
            <a:ext cx="3959352" cy="824400"/>
          </a:xfrm>
          <a:prstGeom prst="roundRect">
            <a:avLst/>
          </a:prstGeom>
          <a:solidFill>
            <a:srgbClr val="C4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Activeer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AED,</a:t>
            </a:r>
          </a:p>
          <a:p>
            <a:pPr algn="ctr"/>
            <a:r>
              <a:rPr lang="en-US" sz="2600" b="1" dirty="0" err="1">
                <a:latin typeface="Arial" pitchFamily="34" charset="0"/>
                <a:cs typeface="Arial" pitchFamily="34" charset="0"/>
              </a:rPr>
              <a:t>z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odra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deze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er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is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5" name="Rectangle 15"/>
          <p:cNvSpPr>
            <a:spLocks noChangeArrowheads="1"/>
          </p:cNvSpPr>
          <p:nvPr/>
        </p:nvSpPr>
        <p:spPr bwMode="auto">
          <a:xfrm>
            <a:off x="4800600" y="29194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600" b="1">
                <a:solidFill>
                  <a:schemeClr val="bg1"/>
                </a:solidFill>
              </a:rPr>
              <a:t>Roep hulp</a:t>
            </a:r>
            <a:endParaRPr lang="en-US" sz="2600" b="1">
              <a:solidFill>
                <a:schemeClr val="bg1"/>
              </a:solidFill>
            </a:endParaRPr>
          </a:p>
        </p:txBody>
      </p:sp>
      <p:pic>
        <p:nvPicPr>
          <p:cNvPr id="8211" name="Afbeelding 19" descr="1.01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3306" y="1164771"/>
            <a:ext cx="4505325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LET OP VEILIGHEID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9" name="Afbeelding 4" descr="1.02.pdf"/>
          <p:cNvPicPr>
            <a:picLocks noChangeAspect="1"/>
          </p:cNvPicPr>
          <p:nvPr/>
        </p:nvPicPr>
        <p:blipFill>
          <a:blip r:embed="rId3" cstate="print"/>
          <a:srcRect l="47917" t="19493" b="33301"/>
          <a:stretch>
            <a:fillRect/>
          </a:stretch>
        </p:blipFill>
        <p:spPr bwMode="auto">
          <a:xfrm>
            <a:off x="496888" y="1835150"/>
            <a:ext cx="4200525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CONTROLEER BEWUSTZIJN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20" name="Rounded Rectangle 21"/>
          <p:cNvSpPr>
            <a:spLocks noChangeAspect="1"/>
          </p:cNvSpPr>
          <p:nvPr/>
        </p:nvSpPr>
        <p:spPr>
          <a:xfrm>
            <a:off x="5269140" y="4099878"/>
            <a:ext cx="3493862" cy="789113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30 borstcompressies</a:t>
            </a:r>
          </a:p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beademingen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2"/>
          <p:cNvSpPr>
            <a:spLocks noChangeAspect="1"/>
          </p:cNvSpPr>
          <p:nvPr/>
        </p:nvSpPr>
        <p:spPr>
          <a:xfrm>
            <a:off x="5269140" y="2510595"/>
            <a:ext cx="3493862" cy="468000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laat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) 112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bellen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AED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3"/>
          <p:cNvSpPr>
            <a:spLocks noChangeAspect="1"/>
          </p:cNvSpPr>
          <p:nvPr/>
        </p:nvSpPr>
        <p:spPr>
          <a:xfrm>
            <a:off x="5269140" y="3039558"/>
            <a:ext cx="3493862" cy="468000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Open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luchtweg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4"/>
          <p:cNvSpPr>
            <a:spLocks noChangeAspect="1"/>
          </p:cNvSpPr>
          <p:nvPr/>
        </p:nvSpPr>
        <p:spPr>
          <a:xfrm>
            <a:off x="5269140" y="1985275"/>
            <a:ext cx="3493862" cy="468000"/>
          </a:xfrm>
          <a:prstGeom prst="roundRect">
            <a:avLst/>
          </a:prstGeom>
          <a:solidFill>
            <a:srgbClr val="08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Slachtoffer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reageert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niet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5"/>
          <p:cNvSpPr>
            <a:spLocks noChangeAspect="1"/>
          </p:cNvSpPr>
          <p:nvPr/>
        </p:nvSpPr>
        <p:spPr>
          <a:xfrm>
            <a:off x="5269140" y="3568521"/>
            <a:ext cx="3493862" cy="468000"/>
          </a:xfrm>
          <a:prstGeom prst="roundRect">
            <a:avLst/>
          </a:prstGeom>
          <a:solidFill>
            <a:srgbClr val="084077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Ademhaling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niet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normaal</a:t>
            </a:r>
            <a:endParaRPr lang="en-US" sz="2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7"/>
          <p:cNvSpPr>
            <a:spLocks noChangeAspect="1"/>
          </p:cNvSpPr>
          <p:nvPr/>
        </p:nvSpPr>
        <p:spPr>
          <a:xfrm>
            <a:off x="5269140" y="4954469"/>
            <a:ext cx="3493862" cy="468000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Ga door 30:2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27"/>
          <p:cNvSpPr>
            <a:spLocks/>
          </p:cNvSpPr>
          <p:nvPr/>
        </p:nvSpPr>
        <p:spPr>
          <a:xfrm>
            <a:off x="5269140" y="5484976"/>
            <a:ext cx="3493862" cy="684000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Activeer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AED,</a:t>
            </a:r>
          </a:p>
          <a:p>
            <a:pPr algn="ctr"/>
            <a:r>
              <a:rPr lang="en-US" sz="2200" b="1" dirty="0" err="1">
                <a:latin typeface="Arial" pitchFamily="34" charset="0"/>
                <a:cs typeface="Arial" pitchFamily="34" charset="0"/>
              </a:rPr>
              <a:t>z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odra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deze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is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4535488" y="1333411"/>
            <a:ext cx="4608512" cy="552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1600"/>
              </a:spcBef>
              <a:buFont typeface="Arial"/>
              <a:buChar char="•"/>
            </a:pPr>
            <a:r>
              <a:rPr lang="en-GB" sz="2400" dirty="0" err="1"/>
              <a:t>Schud</a:t>
            </a:r>
            <a:r>
              <a:rPr lang="en-GB" sz="2400" dirty="0"/>
              <a:t> </a:t>
            </a:r>
            <a:r>
              <a:rPr lang="en-GB" sz="2400" dirty="0" err="1"/>
              <a:t>voorzichtig</a:t>
            </a:r>
            <a:r>
              <a:rPr lang="en-GB" sz="2400" dirty="0"/>
              <a:t> de </a:t>
            </a:r>
            <a:r>
              <a:rPr lang="en-GB" sz="2400" dirty="0" err="1"/>
              <a:t>schouders</a:t>
            </a:r>
            <a:r>
              <a:rPr lang="en-GB" sz="2400" dirty="0"/>
              <a:t>.</a:t>
            </a:r>
          </a:p>
          <a:p>
            <a:pPr marL="342900" indent="-342900">
              <a:spcBef>
                <a:spcPts val="1600"/>
              </a:spcBef>
              <a:buFont typeface="Arial"/>
              <a:buChar char="•"/>
            </a:pPr>
            <a:r>
              <a:rPr lang="en-GB" sz="2400" dirty="0" err="1"/>
              <a:t>Vraag</a:t>
            </a:r>
            <a:r>
              <a:rPr lang="en-GB" sz="2400" dirty="0"/>
              <a:t>: “</a:t>
            </a:r>
            <a:r>
              <a:rPr lang="en-GB" sz="2400" dirty="0" err="1"/>
              <a:t>Gaat</a:t>
            </a:r>
            <a:r>
              <a:rPr lang="en-GB" sz="2400" dirty="0"/>
              <a:t> het?”</a:t>
            </a:r>
          </a:p>
          <a:p>
            <a:pPr marL="342900" indent="-342900">
              <a:spcBef>
                <a:spcPts val="1600"/>
              </a:spcBef>
              <a:buFont typeface="Arial"/>
              <a:buChar char="•"/>
            </a:pPr>
            <a:r>
              <a:rPr lang="en-GB" sz="2400" dirty="0" err="1"/>
              <a:t>Indien</a:t>
            </a:r>
            <a:r>
              <a:rPr lang="en-GB" sz="2400" dirty="0"/>
              <a:t> </a:t>
            </a:r>
            <a:r>
              <a:rPr lang="en-GB" sz="2400" dirty="0" err="1"/>
              <a:t>hij</a:t>
            </a:r>
            <a:r>
              <a:rPr lang="en-GB" sz="2400" dirty="0"/>
              <a:t> </a:t>
            </a:r>
            <a:r>
              <a:rPr lang="en-GB" sz="2400" dirty="0" err="1"/>
              <a:t>reageert</a:t>
            </a:r>
            <a:r>
              <a:rPr lang="en-GB" sz="2400" dirty="0"/>
              <a:t>:</a:t>
            </a:r>
          </a:p>
          <a:p>
            <a:pPr marL="800100" lvl="1" indent="-342900">
              <a:spcBef>
                <a:spcPts val="1000"/>
              </a:spcBef>
              <a:buFontTx/>
              <a:buChar char="-"/>
            </a:pPr>
            <a:r>
              <a:rPr lang="en-GB" sz="2000" dirty="0" err="1" smtClean="0"/>
              <a:t>Laat</a:t>
            </a:r>
            <a:r>
              <a:rPr lang="en-GB" sz="2000" dirty="0" smtClean="0"/>
              <a:t> </a:t>
            </a:r>
            <a:r>
              <a:rPr lang="en-GB" sz="2000" dirty="0" err="1"/>
              <a:t>liggen</a:t>
            </a:r>
            <a:r>
              <a:rPr lang="en-GB" sz="2000" dirty="0"/>
              <a:t> </a:t>
            </a:r>
            <a:r>
              <a:rPr lang="en-GB" sz="2000" dirty="0" err="1"/>
              <a:t>zoals</a:t>
            </a:r>
            <a:r>
              <a:rPr lang="en-GB" sz="2000" dirty="0"/>
              <a:t> u hem </a:t>
            </a:r>
            <a:r>
              <a:rPr lang="en-GB" sz="2000" dirty="0" err="1"/>
              <a:t>vond</a:t>
            </a:r>
            <a:r>
              <a:rPr lang="en-GB" sz="2000" dirty="0" smtClean="0"/>
              <a:t>.</a:t>
            </a:r>
          </a:p>
          <a:p>
            <a:pPr marL="800100" lvl="1" indent="-342900">
              <a:spcBef>
                <a:spcPts val="1000"/>
              </a:spcBef>
              <a:buFontTx/>
              <a:buChar char="-"/>
            </a:pPr>
            <a:r>
              <a:rPr lang="en-GB" sz="2000" dirty="0" err="1" smtClean="0"/>
              <a:t>Zoek</a:t>
            </a:r>
            <a:r>
              <a:rPr lang="en-GB" sz="2000" dirty="0" smtClean="0"/>
              <a:t> </a:t>
            </a:r>
            <a:r>
              <a:rPr lang="en-GB" sz="2000" dirty="0" err="1"/>
              <a:t>uit</a:t>
            </a:r>
            <a:r>
              <a:rPr lang="en-GB" sz="2000" dirty="0"/>
              <a:t> </a:t>
            </a:r>
            <a:r>
              <a:rPr lang="en-GB" sz="2000" dirty="0" err="1"/>
              <a:t>wat</a:t>
            </a:r>
            <a:r>
              <a:rPr lang="en-GB" sz="2000" dirty="0"/>
              <a:t> het </a:t>
            </a:r>
            <a:r>
              <a:rPr lang="en-GB" sz="2000" dirty="0" err="1"/>
              <a:t>probleem</a:t>
            </a:r>
            <a:r>
              <a:rPr lang="en-GB" sz="2000" dirty="0"/>
              <a:t> is</a:t>
            </a:r>
            <a:r>
              <a:rPr lang="en-GB" sz="2000" dirty="0" smtClean="0"/>
              <a:t>.</a:t>
            </a:r>
          </a:p>
          <a:p>
            <a:pPr marL="800100" lvl="1" indent="-342900">
              <a:spcBef>
                <a:spcPts val="1000"/>
              </a:spcBef>
              <a:buFontTx/>
              <a:buChar char="-"/>
            </a:pPr>
            <a:r>
              <a:rPr lang="nl-NL" sz="2000" dirty="0"/>
              <a:t>Zorg zo nodig voor professionele hulp. </a:t>
            </a:r>
            <a:endParaRPr lang="en-GB" sz="2000" dirty="0" smtClean="0"/>
          </a:p>
          <a:p>
            <a:pPr marL="800100" lvl="1" indent="-342900">
              <a:spcBef>
                <a:spcPts val="1000"/>
              </a:spcBef>
              <a:buFontTx/>
              <a:buChar char="-"/>
            </a:pPr>
            <a:r>
              <a:rPr lang="en-GB" sz="2000" dirty="0" err="1" smtClean="0"/>
              <a:t>Controleer</a:t>
            </a:r>
            <a:r>
              <a:rPr lang="en-GB" sz="2000" dirty="0" smtClean="0"/>
              <a:t> </a:t>
            </a:r>
            <a:r>
              <a:rPr lang="en-GB" sz="2000" dirty="0" err="1"/>
              <a:t>regelmatig</a:t>
            </a:r>
            <a:r>
              <a:rPr lang="en-GB" sz="2000" dirty="0" smtClean="0"/>
              <a:t>.</a:t>
            </a:r>
          </a:p>
          <a:p>
            <a:pPr marL="342900" indent="-342900">
              <a:spcBef>
                <a:spcPts val="1000"/>
              </a:spcBef>
              <a:buFont typeface="Arial"/>
              <a:buChar char="•"/>
            </a:pPr>
            <a:r>
              <a:rPr lang="en-GB" sz="2400" dirty="0" err="1"/>
              <a:t>Indien</a:t>
            </a:r>
            <a:r>
              <a:rPr lang="en-GB" sz="2400" dirty="0"/>
              <a:t> </a:t>
            </a:r>
            <a:r>
              <a:rPr lang="en-GB" sz="2400" dirty="0" err="1"/>
              <a:t>hij</a:t>
            </a:r>
            <a:r>
              <a:rPr lang="en-GB" sz="2400" dirty="0"/>
              <a:t> </a:t>
            </a:r>
            <a:r>
              <a:rPr lang="en-GB" sz="2400" b="1" i="1" dirty="0" err="1" smtClean="0"/>
              <a:t>niet</a:t>
            </a:r>
            <a:r>
              <a:rPr lang="en-GB" sz="2400" dirty="0" smtClean="0"/>
              <a:t> </a:t>
            </a:r>
            <a:r>
              <a:rPr lang="en-GB" sz="2400" dirty="0" err="1" smtClean="0"/>
              <a:t>reageert</a:t>
            </a:r>
            <a:r>
              <a:rPr lang="en-GB" sz="2400" dirty="0"/>
              <a:t>:</a:t>
            </a:r>
          </a:p>
          <a:p>
            <a:pPr marL="800100" lvl="1" indent="-342900">
              <a:spcBef>
                <a:spcPts val="1000"/>
              </a:spcBef>
              <a:buFontTx/>
              <a:buChar char="-"/>
            </a:pPr>
            <a:r>
              <a:rPr lang="en-GB" sz="2000" dirty="0" err="1"/>
              <a:t>Alarmeren</a:t>
            </a:r>
            <a:r>
              <a:rPr lang="en-GB" sz="2000" dirty="0"/>
              <a:t>.</a:t>
            </a:r>
          </a:p>
          <a:p>
            <a:pPr marL="800100" lvl="1" indent="-342900">
              <a:spcBef>
                <a:spcPts val="1000"/>
              </a:spcBef>
              <a:buFontTx/>
              <a:buChar char="-"/>
            </a:pPr>
            <a:endParaRPr lang="en-US" sz="2400" dirty="0"/>
          </a:p>
        </p:txBody>
      </p:sp>
      <p:pic>
        <p:nvPicPr>
          <p:cNvPr id="11268" name="Afbeelding 4" descr="1.02.pdf"/>
          <p:cNvPicPr>
            <a:picLocks noChangeAspect="1"/>
          </p:cNvPicPr>
          <p:nvPr/>
        </p:nvPicPr>
        <p:blipFill>
          <a:blip r:embed="rId3" cstate="print"/>
          <a:srcRect l="47917" t="19493" b="33301"/>
          <a:stretch>
            <a:fillRect/>
          </a:stretch>
        </p:blipFill>
        <p:spPr bwMode="auto">
          <a:xfrm>
            <a:off x="496888" y="1835150"/>
            <a:ext cx="4200525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CONTROLEER BEWUSTZIJN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Aangepast 1">
      <a:dk1>
        <a:srgbClr val="000000"/>
      </a:dk1>
      <a:lt1>
        <a:srgbClr val="FFFFFF"/>
      </a:lt1>
      <a:dk2>
        <a:srgbClr val="0000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0000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1940</TotalTime>
  <Words>1054</Words>
  <Application>Microsoft Office PowerPoint</Application>
  <PresentationFormat>Diavoorstelling (4:3)</PresentationFormat>
  <Paragraphs>282</Paragraphs>
  <Slides>45</Slides>
  <Notes>42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45</vt:i4>
      </vt:variant>
    </vt:vector>
  </HeadingPairs>
  <TitlesOfParts>
    <vt:vector size="46" baseType="lpstr">
      <vt:lpstr>Default Design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MELDKAMERINSTRUCTIE ALS ONDERDEEL VAN REANIMATIE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뿿촠뿿첀뿿��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Martijn Maas</dc:creator>
  <cp:lastModifiedBy>Uw naam</cp:lastModifiedBy>
  <cp:revision>318</cp:revision>
  <cp:lastPrinted>2016-02-01T12:31:51Z</cp:lastPrinted>
  <dcterms:created xsi:type="dcterms:W3CDTF">2006-04-25T14:24:39Z</dcterms:created>
  <dcterms:modified xsi:type="dcterms:W3CDTF">2016-12-01T06:23:49Z</dcterms:modified>
</cp:coreProperties>
</file>